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8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1" r:id="rId5"/>
    <p:sldId id="305" r:id="rId6"/>
    <p:sldId id="306" r:id="rId7"/>
    <p:sldId id="307" r:id="rId8"/>
    <p:sldId id="308" r:id="rId9"/>
    <p:sldId id="309" r:id="rId10"/>
    <p:sldId id="310" r:id="rId11"/>
    <p:sldId id="333" r:id="rId12"/>
    <p:sldId id="294" r:id="rId13"/>
    <p:sldId id="311" r:id="rId14"/>
    <p:sldId id="331" r:id="rId15"/>
    <p:sldId id="332" r:id="rId16"/>
    <p:sldId id="313" r:id="rId17"/>
    <p:sldId id="315" r:id="rId18"/>
    <p:sldId id="317" r:id="rId19"/>
    <p:sldId id="316" r:id="rId20"/>
    <p:sldId id="321" r:id="rId21"/>
    <p:sldId id="318" r:id="rId22"/>
    <p:sldId id="319" r:id="rId23"/>
    <p:sldId id="322" r:id="rId24"/>
    <p:sldId id="324" r:id="rId25"/>
    <p:sldId id="28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8B8"/>
    <a:srgbClr val="FFFFFF"/>
    <a:srgbClr val="6F8BBE"/>
    <a:srgbClr val="005692"/>
    <a:srgbClr val="0070C6"/>
    <a:srgbClr val="445B9D"/>
    <a:srgbClr val="0068B7"/>
    <a:srgbClr val="0069B7"/>
    <a:srgbClr val="071651"/>
    <a:srgbClr val="4A6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412"/>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ustomXml" Target="../customXml/item1.xml"/><Relationship Id="rId31" Type="http://schemas.openxmlformats.org/officeDocument/2006/relationships/customXmlProps" Target="../customXml/itemProps84.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panose="020B0503020204020204" pitchFamily="34" charset="-122"/>
                <a:cs typeface="微软雅黑" panose="020B0503020204020204" pitchFamily="34" charset="-122"/>
                <a:sym typeface="+mn-ea"/>
              </a:rPr>
              <a:t>分支预测是在流水线取指阶段提前猜测分支指令。我们使用基于 BHT 的方法来实现动态分支预测。</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在实现中我们实现了几个</a:t>
            </a:r>
            <a:r>
              <a:rPr lang="zh-CN" altLang="en-US" b="1">
                <a:latin typeface="微软雅黑" panose="020B0503020204020204" pitchFamily="34" charset="-122"/>
                <a:cs typeface="微软雅黑" panose="020B0503020204020204" pitchFamily="34" charset="-122"/>
                <a:sym typeface="+mn-ea"/>
              </a:rPr>
              <a:t>存放历史信息的查找表(存放分支指令的类型、跳转信息以及跳转情况)</a:t>
            </a:r>
            <a:r>
              <a:rPr lang="zh-CN" altLang="en-US">
                <a:latin typeface="微软雅黑" panose="020B0503020204020204" pitchFamily="34" charset="-122"/>
                <a:cs typeface="微软雅黑" panose="020B0503020204020204" pitchFamily="34" charset="-122"/>
                <a:sym typeface="+mn-ea"/>
              </a:rPr>
              <a:t>。</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因为程序中分支指令不多，我们决定采用直接映射的 Cache 存放分支信息，这样可以将 PC 直接作为索引，简化逻辑也确保存入查找表的是分支指令（因为用到 Cache 后期会继续调试和完善，先完成了查找表等基础部分代码）。</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对于循环类型的分支结构（通常出现在 BEQ、BNE 等指令），采用缓存直接存储近期出现的分支跳转指令和分支指令类型，这些信息由执行阶段提供。</a:t>
            </a:r>
            <a:endParaRPr lang="zh-CN" altLang="en-US">
              <a:latin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cs typeface="微软雅黑" panose="020B0503020204020204" pitchFamily="34" charset="-122"/>
                <a:sym typeface="+mn-ea"/>
              </a:rPr>
              <a:t>对于调用类型的分支预测，预测期中实现了一个返回地址栈。此时， JAL 指令继续采用缓存预测跳转地址，因为缓存中存放了跳转类型，那么在对 JAL 指令进行预测后可以将其对应的 PC + 8 后压入栈，再遇到 JR 指令时直接从栈中获取跳转地址。</a:t>
            </a:r>
            <a:endParaRPr lang="zh-CN" altLang="en-US">
              <a:latin typeface="微软雅黑" panose="020B0503020204020204" pitchFamily="34" charset="-122"/>
              <a:cs typeface="微软雅黑" panose="020B0503020204020204" pitchFamily="34" charset="-122"/>
              <a:sym typeface="+mn-ea"/>
            </a:endParaRPr>
          </a:p>
          <a:p>
            <a:endParaRPr lang="zh-CN" altLang="en-US"/>
          </a:p>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MIPS 中的异常是“精确异常”。对于实现 “精确异常” 的处理器，若有一条发生异常的指令，则在这条指令之前的指令都要正常执行，而这条指令之后的指令都将被取消。为了实现 “精确异常”，在流水线上执行的指令若发生了异常，并不会立即处理它，而是把它记录下来，送到一个指定的阶段统一处理。在我们的处理器中，每条指令发生的异常都会在 MEM 阶段统一处理。</a:t>
            </a:r>
            <a:endParaRPr lang="zh-CN" altLang="en-US"/>
          </a:p>
          <a:p>
            <a:endParaRPr lang="zh-CN" altLang="en-US"/>
          </a:p>
          <a:p>
            <a:r>
              <a:rPr lang="zh-CN" altLang="en-US">
                <a:sym typeface="+mn-ea"/>
              </a:rPr>
              <a:t>访存阶段检测到异常后，将按照优先级顺序向 CP0 寄存器报告异常类型，并向流水线控制部件告知发生了异常。MEM 及前面流水段的指令将全部清除，异常基地址将被送入 PC 寄存器， Cause 寄存器记录异常编号以及是不是延迟槽指令发生异常，Status 寄存器的 EXL 位置1，表示进入异常处理阶段。这时，中断被屏蔽，即不会处理外部中断。对于地址错类型的一场，除了执行上述操作，还会将错误的地址写入 BadVAddr 寄存器。中断处理例程完成后，一般会执行异常返回指令。在我们的处理器中，异常返回被视为一种特殊的异常，处理机制类似于其他异常，只不过处理过程中送入 PC 寄存器的是 EPC 寄存器 的值，Status 寄存器的 EXL 位置0，表示异常处理完成，Status 寄存器的其他位以及其他 CP0 寄存器不会做任何修改。</a:t>
            </a:r>
            <a:endParaRPr lang="zh-CN" altLang="en-US"/>
          </a:p>
          <a:p>
            <a:endParaRPr lang="zh-CN" altLang="en-US"/>
          </a:p>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tags" Target="../tags/tag7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tags" Target="../tags/tag7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tags" Target="../tags/tag7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tags" Target="../tags/tag7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tags" Target="../tags/tag75.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tags" Target="../tags/tag76.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7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7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tags" Target="../tags/tag7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80.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image" Target="../media/image1.png"/><Relationship Id="rId2" Type="http://schemas.openxmlformats.org/officeDocument/2006/relationships/tags" Target="../tags/tag82.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7620" y="5022215"/>
            <a:ext cx="12164695" cy="1299845"/>
          </a:xfrm>
        </p:spPr>
        <p:txBody>
          <a:bodyPr>
            <a:normAutofit lnSpcReduction="20000"/>
          </a:bodyPr>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a:t>
            </a:r>
            <a:r>
              <a:rPr lang="zh-CN" altLang="en-US" b="1">
                <a:latin typeface="微软雅黑" panose="020B0503020204020204" pitchFamily="34" charset="-122"/>
                <a:cs typeface="微软雅黑" panose="020B0503020204020204" pitchFamily="34" charset="-122"/>
              </a:rPr>
              <a:t>齐呈祥</a:t>
            </a:r>
            <a:endParaRPr lang="zh-CN" altLang="en-US" b="1">
              <a:latin typeface="微软雅黑" panose="020B0503020204020204" pitchFamily="34" charset="-122"/>
              <a:cs typeface="微软雅黑" panose="020B0503020204020204" pitchFamily="34" charset="-122"/>
            </a:endParaRP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36195" y="2670175"/>
            <a:ext cx="12110720" cy="1014730"/>
          </a:xfrm>
          <a:prstGeom prst="rect">
            <a:avLst/>
          </a:prstGeom>
          <a:noFill/>
        </p:spPr>
        <p:txBody>
          <a:bodyPr wrap="square" rtlCol="0">
            <a:spAutoFit/>
          </a:bodyPr>
          <a:p>
            <a:pPr algn="ctr">
              <a:lnSpc>
                <a:spcPct val="150000"/>
              </a:lnSpc>
            </a:pPr>
            <a:r>
              <a:rPr lang="zh-CN" altLang="en-US" sz="4000" b="1" dirty="0" smtClean="0">
                <a:solidFill>
                  <a:srgbClr val="0068B8"/>
                </a:solidFill>
                <a:latin typeface="华光行楷_CNKI" panose="02000500000000000000" charset="-122"/>
                <a:ea typeface="华光行楷_CNKI" panose="02000500000000000000" charset="-122"/>
                <a:sym typeface="+mn-ea"/>
              </a:rPr>
              <a:t>计算机组成与体系结构答辩报告</a:t>
            </a:r>
            <a:endParaRPr lang="zh-CN" altLang="en-US" sz="4000" b="1" dirty="0" smtClean="0">
              <a:solidFill>
                <a:srgbClr val="0068B8"/>
              </a:solidFill>
              <a:latin typeface="华光行楷_CNKI" panose="02000500000000000000" charset="-122"/>
              <a:ea typeface="华光行楷_CNKI" panose="02000500000000000000" charset="-122"/>
              <a:sym typeface="+mn-ea"/>
            </a:endParaRPr>
          </a:p>
        </p:txBody>
      </p:sp>
      <p:sp>
        <p:nvSpPr>
          <p:cNvPr id="27" name="文本框 26"/>
          <p:cNvSpPr txBox="1"/>
          <p:nvPr/>
        </p:nvSpPr>
        <p:spPr>
          <a:xfrm>
            <a:off x="8225155" y="3943985"/>
            <a:ext cx="2484755" cy="521970"/>
          </a:xfrm>
          <a:prstGeom prst="rect">
            <a:avLst/>
          </a:prstGeom>
          <a:noFill/>
        </p:spPr>
        <p:txBody>
          <a:bodyPr wrap="square" rtlCol="0">
            <a:spAutoFit/>
          </a:bodyPr>
          <a:p>
            <a:pPr algn="ctr"/>
            <a:r>
              <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rPr>
              <a:t>2021.12.23</a:t>
            </a:r>
            <a:endPar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6510" y="1473835"/>
            <a:ext cx="12175490" cy="1014730"/>
          </a:xfrm>
          <a:prstGeom prst="rect">
            <a:avLst/>
          </a:prstGeom>
          <a:noFill/>
        </p:spPr>
        <p:txBody>
          <a:bodyPr wrap="square" rtlCol="0">
            <a:spAutoFit/>
          </a:bodyPr>
          <a:p>
            <a:pPr algn="ct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SimpleMIPS CPU</a:t>
            </a:r>
            <a:r>
              <a:rPr lang="en-US" altLang="zh-CN" sz="6000" b="1">
                <a:solidFill>
                  <a:schemeClr val="tx1"/>
                </a:solidFill>
                <a:latin typeface="华光行楷_CNKI" panose="02000500000000000000" charset="-122"/>
                <a:ea typeface="华光行楷_CNKI" panose="02000500000000000000" charset="-122"/>
                <a:cs typeface="华光行楷_CNKI" panose="02000500000000000000" charset="-122"/>
              </a:rPr>
              <a:t> </a:t>
            </a: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设计实践</a:t>
            </a:r>
            <a:endPar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endParaRPr>
          </a:p>
        </p:txBody>
      </p:sp>
      <p:pic>
        <p:nvPicPr>
          <p:cNvPr id="4" name="图片 3" descr="天大智算logo组合"/>
          <p:cNvPicPr>
            <a:picLocks noChangeAspect="1"/>
          </p:cNvPicPr>
          <p:nvPr>
            <p:custDataLst>
              <p:tags r:id="rId2"/>
            </p:custDataLst>
          </p:nvPr>
        </p:nvPicPr>
        <p:blipFill>
          <a:blip r:embed="rId3"/>
          <a:stretch>
            <a:fillRect/>
          </a:stretch>
        </p:blipFill>
        <p:spPr>
          <a:xfrm>
            <a:off x="7817485" y="162560"/>
            <a:ext cx="4425315" cy="7975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CPU实现</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8" name="ECB019B1-382A-4266-B25C-5B523AA43C14-1" descr="C:/Users/14334/AppData/Local/Temp/wpp.OfTxeMwpp"/>
          <p:cNvPicPr>
            <a:picLocks noChangeAspect="1"/>
          </p:cNvPicPr>
          <p:nvPr/>
        </p:nvPicPr>
        <p:blipFill>
          <a:blip r:embed="rId3"/>
          <a:stretch>
            <a:fillRect/>
          </a:stretch>
        </p:blipFill>
        <p:spPr>
          <a:xfrm>
            <a:off x="1012190" y="1573213"/>
            <a:ext cx="10048240" cy="34645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4" name="图片 3" descr="取指阶段"/>
          <p:cNvPicPr>
            <a:picLocks noChangeAspect="1"/>
          </p:cNvPicPr>
          <p:nvPr/>
        </p:nvPicPr>
        <p:blipFill>
          <a:blip r:embed="rId3"/>
          <a:srcRect t="10115" b="7092"/>
          <a:stretch>
            <a:fillRect/>
          </a:stretch>
        </p:blipFill>
        <p:spPr>
          <a:xfrm>
            <a:off x="627380" y="1205230"/>
            <a:ext cx="11055350" cy="4638675"/>
          </a:xfrm>
          <a:prstGeom prst="rect">
            <a:avLst/>
          </a:prstGeom>
        </p:spPr>
      </p:pic>
      <p:sp>
        <p:nvSpPr>
          <p:cNvPr id="6" name="文本框 5"/>
          <p:cNvSpPr txBox="1"/>
          <p:nvPr/>
        </p:nvSpPr>
        <p:spPr>
          <a:xfrm>
            <a:off x="685800" y="5781675"/>
            <a:ext cx="10959465" cy="368300"/>
          </a:xfrm>
          <a:prstGeom prst="rect">
            <a:avLst/>
          </a:prstGeom>
          <a:noFill/>
        </p:spPr>
        <p:txBody>
          <a:bodyPr wrap="square" rtlCol="0">
            <a:spAutoFit/>
          </a:bodyPr>
          <a:p>
            <a:pPr algn="ctr"/>
            <a:r>
              <a:rPr lang="zh-CN" altLang="en-US">
                <a:sym typeface="+mn-ea"/>
              </a:rPr>
              <a:t>取指阶段</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799590" y="6184900"/>
            <a:ext cx="2489200" cy="368300"/>
          </a:xfrm>
          <a:prstGeom prst="rect">
            <a:avLst/>
          </a:prstGeom>
          <a:noFill/>
        </p:spPr>
        <p:txBody>
          <a:bodyPr wrap="square" rtlCol="0">
            <a:spAutoFit/>
          </a:bodyPr>
          <a:p>
            <a:pPr algn="ctr"/>
            <a:r>
              <a:rPr lang="zh-CN" altLang="en-US">
                <a:sym typeface="+mn-ea"/>
              </a:rPr>
              <a:t>译码阶段</a:t>
            </a:r>
            <a:endParaRPr lang="zh-CN" altLang="en-US"/>
          </a:p>
        </p:txBody>
      </p:sp>
      <p:pic>
        <p:nvPicPr>
          <p:cNvPr id="7" name="图片 6" descr="译码阶段"/>
          <p:cNvPicPr>
            <a:picLocks noChangeAspect="1"/>
          </p:cNvPicPr>
          <p:nvPr/>
        </p:nvPicPr>
        <p:blipFill>
          <a:blip r:embed="rId3"/>
          <a:srcRect l="15451" t="13241" b="4250"/>
          <a:stretch>
            <a:fillRect/>
          </a:stretch>
        </p:blipFill>
        <p:spPr>
          <a:xfrm>
            <a:off x="411480" y="1153160"/>
            <a:ext cx="5265420" cy="5008880"/>
          </a:xfrm>
          <a:prstGeom prst="rect">
            <a:avLst/>
          </a:prstGeom>
        </p:spPr>
      </p:pic>
      <p:pic>
        <p:nvPicPr>
          <p:cNvPr id="4" name="图片 3" descr="执行阶段"/>
          <p:cNvPicPr>
            <a:picLocks noChangeAspect="1"/>
          </p:cNvPicPr>
          <p:nvPr/>
        </p:nvPicPr>
        <p:blipFill>
          <a:blip r:embed="rId4"/>
          <a:srcRect t="6947" b="9588"/>
          <a:stretch>
            <a:fillRect/>
          </a:stretch>
        </p:blipFill>
        <p:spPr>
          <a:xfrm>
            <a:off x="6070600" y="1057275"/>
            <a:ext cx="5609590" cy="5205730"/>
          </a:xfrm>
          <a:prstGeom prst="rect">
            <a:avLst/>
          </a:prstGeom>
        </p:spPr>
      </p:pic>
      <p:sp>
        <p:nvSpPr>
          <p:cNvPr id="8" name="文本框 7"/>
          <p:cNvSpPr txBox="1"/>
          <p:nvPr/>
        </p:nvSpPr>
        <p:spPr>
          <a:xfrm>
            <a:off x="7630795" y="6184900"/>
            <a:ext cx="2489200" cy="368300"/>
          </a:xfrm>
          <a:prstGeom prst="rect">
            <a:avLst/>
          </a:prstGeom>
          <a:noFill/>
        </p:spPr>
        <p:txBody>
          <a:bodyPr wrap="square" rtlCol="0">
            <a:spAutoFit/>
          </a:bodyPr>
          <a:p>
            <a:pPr algn="ctr"/>
            <a:r>
              <a:rPr lang="zh-CN" altLang="en-US">
                <a:sym typeface="+mn-ea"/>
              </a:rPr>
              <a:t>执行阶段</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685800" y="6066790"/>
            <a:ext cx="10959465" cy="368300"/>
          </a:xfrm>
          <a:prstGeom prst="rect">
            <a:avLst/>
          </a:prstGeom>
          <a:noFill/>
        </p:spPr>
        <p:txBody>
          <a:bodyPr wrap="square" rtlCol="0">
            <a:spAutoFit/>
          </a:bodyPr>
          <a:p>
            <a:pPr algn="ctr"/>
            <a:r>
              <a:rPr lang="zh-CN" altLang="en-US">
                <a:sym typeface="+mn-ea"/>
              </a:rPr>
              <a:t>访存阶段</a:t>
            </a:r>
            <a:endParaRPr lang="zh-CN" altLang="en-US"/>
          </a:p>
        </p:txBody>
      </p:sp>
      <p:pic>
        <p:nvPicPr>
          <p:cNvPr id="7" name="图片 6" descr="访存阶段"/>
          <p:cNvPicPr>
            <a:picLocks noChangeAspect="1"/>
          </p:cNvPicPr>
          <p:nvPr/>
        </p:nvPicPr>
        <p:blipFill>
          <a:blip r:embed="rId3"/>
          <a:stretch>
            <a:fillRect/>
          </a:stretch>
        </p:blipFill>
        <p:spPr>
          <a:xfrm>
            <a:off x="556895" y="1341120"/>
            <a:ext cx="11088370" cy="46285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分支预测器</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rcRect l="9618" t="7505" r="8970" b="4427"/>
          <a:stretch>
            <a:fillRect/>
          </a:stretch>
        </p:blipFill>
        <p:spPr>
          <a:xfrm>
            <a:off x="775335" y="1219835"/>
            <a:ext cx="6440170" cy="5313680"/>
          </a:xfrm>
          <a:prstGeom prst="rect">
            <a:avLst/>
          </a:prstGeom>
        </p:spPr>
      </p:pic>
      <p:sp>
        <p:nvSpPr>
          <p:cNvPr id="17" name="文本框 22"/>
          <p:cNvSpPr txBox="1"/>
          <p:nvPr/>
        </p:nvSpPr>
        <p:spPr>
          <a:xfrm>
            <a:off x="7816215" y="2716530"/>
            <a:ext cx="3710305" cy="706755"/>
          </a:xfrm>
          <a:prstGeom prst="rect">
            <a:avLst/>
          </a:prstGeom>
          <a:solidFill>
            <a:srgbClr val="D9D9D9"/>
          </a:solidFill>
        </p:spPr>
        <p:txBody>
          <a:bodyPr wrap="square">
            <a:spAutoFit/>
          </a:bodyPr>
          <a:p>
            <a:pPr algn="l" eaLnBrk="0" hangingPunct="0">
              <a:defRPr/>
            </a:pP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实现方法</a:t>
            </a:r>
            <a:r>
              <a:rPr lang="zh-CN" altLang="en-US" sz="2000" b="1" dirty="0" smtClean="0">
                <a:latin typeface="微软雅黑" panose="020B0503020204020204" pitchFamily="34" charset="-122"/>
                <a:ea typeface="微软雅黑" panose="020B0503020204020204" pitchFamily="34" charset="-122"/>
                <a:sym typeface="+mn-ea"/>
              </a:rPr>
              <a:t>：</a:t>
            </a:r>
            <a:r>
              <a:rPr sz="2000" b="1" dirty="0">
                <a:latin typeface="微软雅黑" panose="020B0503020204020204" pitchFamily="34" charset="-122"/>
                <a:ea typeface="微软雅黑" panose="020B0503020204020204" pitchFamily="34" charset="-122"/>
              </a:rPr>
              <a:t>基于 </a:t>
            </a:r>
            <a:r>
              <a:rPr sz="2000" b="1" dirty="0">
                <a:solidFill>
                  <a:srgbClr val="C00000"/>
                </a:solidFill>
                <a:latin typeface="微软雅黑" panose="020B0503020204020204" pitchFamily="34" charset="-122"/>
                <a:ea typeface="微软雅黑" panose="020B0503020204020204" pitchFamily="34" charset="-122"/>
              </a:rPr>
              <a:t>BHT</a:t>
            </a:r>
            <a:r>
              <a:rPr sz="2000" b="1" dirty="0">
                <a:latin typeface="微软雅黑" panose="020B0503020204020204" pitchFamily="34" charset="-122"/>
                <a:ea typeface="微软雅黑" panose="020B0503020204020204" pitchFamily="34" charset="-122"/>
              </a:rPr>
              <a:t> 的方法</a:t>
            </a:r>
            <a:r>
              <a:rPr lang="zh-CN" sz="2000" b="1" dirty="0">
                <a:latin typeface="微软雅黑" panose="020B0503020204020204" pitchFamily="34" charset="-122"/>
                <a:ea typeface="微软雅黑" panose="020B0503020204020204" pitchFamily="34" charset="-122"/>
              </a:rPr>
              <a:t>实现动态分支预测</a:t>
            </a:r>
            <a:endParaRPr lang="zh-CN" sz="2000" b="1" dirty="0">
              <a:latin typeface="微软雅黑" panose="020B0503020204020204" pitchFamily="34" charset="-122"/>
              <a:ea typeface="微软雅黑" panose="020B0503020204020204" pitchFamily="34" charset="-122"/>
            </a:endParaRPr>
          </a:p>
        </p:txBody>
      </p:sp>
      <p:sp>
        <p:nvSpPr>
          <p:cNvPr id="6" name="文本框 22"/>
          <p:cNvSpPr txBox="1"/>
          <p:nvPr/>
        </p:nvSpPr>
        <p:spPr>
          <a:xfrm>
            <a:off x="7816215" y="3766185"/>
            <a:ext cx="3710305" cy="1014730"/>
          </a:xfrm>
          <a:prstGeom prst="rect">
            <a:avLst/>
          </a:prstGeom>
          <a:solidFill>
            <a:srgbClr val="D9D9D9"/>
          </a:solidFill>
        </p:spPr>
        <p:txBody>
          <a:bodyPr wrap="square">
            <a:spAutoFit/>
          </a:bodyPr>
          <a:p>
            <a:pPr algn="l" eaLnBrk="0" hangingPunct="0">
              <a:defRPr/>
            </a:pP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实现原理</a:t>
            </a:r>
            <a:r>
              <a:rPr lang="zh-CN" altLang="en-US" sz="2000" b="1" dirty="0" smtClean="0">
                <a:latin typeface="微软雅黑" panose="020B0503020204020204" pitchFamily="34" charset="-122"/>
                <a:ea typeface="微软雅黑" panose="020B0503020204020204" pitchFamily="34" charset="-122"/>
                <a:sym typeface="+mn-ea"/>
              </a:rPr>
              <a:t>：</a:t>
            </a:r>
            <a:r>
              <a:rPr lang="zh-CN" altLang="en-US" sz="2000" b="1">
                <a:latin typeface="微软雅黑" panose="020B0503020204020204" pitchFamily="34" charset="-122"/>
                <a:cs typeface="微软雅黑" panose="020B0503020204020204" pitchFamily="34" charset="-122"/>
                <a:sym typeface="+mn-ea"/>
              </a:rPr>
              <a:t>存放历史信息的</a:t>
            </a:r>
            <a:r>
              <a:rPr lang="zh-CN" altLang="en-US" sz="2000" b="1">
                <a:solidFill>
                  <a:srgbClr val="C00000"/>
                </a:solidFill>
                <a:latin typeface="微软雅黑" panose="020B0503020204020204" pitchFamily="34" charset="-122"/>
                <a:cs typeface="微软雅黑" panose="020B0503020204020204" pitchFamily="34" charset="-122"/>
                <a:sym typeface="+mn-ea"/>
              </a:rPr>
              <a:t>查找表</a:t>
            </a:r>
            <a:r>
              <a:rPr lang="zh-CN" altLang="en-US" sz="2000" b="1">
                <a:latin typeface="微软雅黑" panose="020B0503020204020204" pitchFamily="34" charset="-122"/>
                <a:cs typeface="微软雅黑" panose="020B0503020204020204" pitchFamily="34" charset="-122"/>
                <a:sym typeface="+mn-ea"/>
              </a:rPr>
              <a:t>(存放分支指令的类型、跳转信息以及跳转情况)</a:t>
            </a:r>
            <a:endParaRPr 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处理器支持的异常处理</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3"/>
          <a:stretch>
            <a:fillRect/>
          </a:stretch>
        </p:blipFill>
        <p:spPr>
          <a:xfrm>
            <a:off x="865505" y="1850390"/>
            <a:ext cx="10528300" cy="47929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处理器实现的 CP0 寄存器</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733425" y="1991360"/>
            <a:ext cx="10725150" cy="42767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AXI 协议适配</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88620" y="1501140"/>
            <a:ext cx="11415395" cy="46564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indent="0">
              <a:lnSpc>
                <a:spcPct val="155000"/>
              </a:lnSpc>
              <a:spcBef>
                <a:spcPts val="0"/>
              </a:spcBef>
              <a:spcAft>
                <a:spcPts val="0"/>
              </a:spcAft>
              <a:buFont typeface="Wingdings" panose="05000000000000000000" charset="0"/>
              <a:buNone/>
            </a:pPr>
            <a:r>
              <a:rPr lang="en-US" sz="2000">
                <a:sym typeface="+mn-ea"/>
              </a:rPr>
              <a:t>      </a:t>
            </a:r>
            <a:r>
              <a:rPr sz="2000">
                <a:sym typeface="+mn-ea"/>
              </a:rPr>
              <a:t>为了提高 CPU 的可扩展性并为之后实现 ICache/DCache 做准备，我们实现了 CPU 对于 AXI 接口的适配，由于没有 Cache，因此我们不需要实现 read/write burst，所以我们使用了龙芯提供的cpi_axi_interface ，我们只要实现了对应的类 SRAM 接口即可</a:t>
            </a:r>
            <a:r>
              <a:rPr lang="zh-CN" sz="2000">
                <a:sym typeface="+mn-ea"/>
              </a:rPr>
              <a:t>，采用了</a:t>
            </a:r>
            <a:r>
              <a:rPr lang="zh-CN" sz="2000" b="1">
                <a:sym typeface="+mn-ea"/>
              </a:rPr>
              <a:t>状态机策略</a:t>
            </a:r>
            <a:r>
              <a:rPr lang="zh-CN" sz="2000">
                <a:sym typeface="+mn-ea"/>
              </a:rPr>
              <a:t>实现。</a:t>
            </a:r>
            <a:endParaRPr lang="zh-CN" sz="2000">
              <a:sym typeface="+mn-ea"/>
            </a:endParaRPr>
          </a:p>
          <a:p>
            <a:pPr indent="0">
              <a:lnSpc>
                <a:spcPct val="155000"/>
              </a:lnSpc>
              <a:spcBef>
                <a:spcPts val="0"/>
              </a:spcBef>
              <a:spcAft>
                <a:spcPts val="0"/>
              </a:spcAft>
              <a:buFont typeface="Wingdings" panose="05000000000000000000" charset="0"/>
              <a:buNone/>
            </a:pPr>
            <a:r>
              <a:rPr lang="en-US" sz="2000">
                <a:sym typeface="+mn-ea"/>
              </a:rPr>
              <a:t>      </a:t>
            </a:r>
            <a:r>
              <a:rPr sz="2000">
                <a:sym typeface="+mn-ea"/>
              </a:rPr>
              <a:t>以</a:t>
            </a:r>
            <a:r>
              <a:rPr sz="2000" b="1">
                <a:sym typeface="+mn-ea"/>
              </a:rPr>
              <a:t>读取</a:t>
            </a:r>
            <a:r>
              <a:rPr sz="2000">
                <a:sym typeface="+mn-ea"/>
              </a:rPr>
              <a:t>来举例，我们分别使用 </a:t>
            </a:r>
            <a:r>
              <a:rPr sz="2000" b="1">
                <a:solidFill>
                  <a:srgbClr val="C00000"/>
                </a:solidFill>
                <a:sym typeface="+mn-ea"/>
              </a:rPr>
              <a:t>rcurrent_state</a:t>
            </a:r>
            <a:r>
              <a:rPr lang="en-US" sz="2000">
                <a:sym typeface="+mn-ea"/>
              </a:rPr>
              <a:t> </a:t>
            </a:r>
            <a:r>
              <a:rPr sz="2000">
                <a:sym typeface="+mn-ea"/>
              </a:rPr>
              <a:t>和 </a:t>
            </a:r>
            <a:r>
              <a:rPr sz="2000" b="1">
                <a:solidFill>
                  <a:srgbClr val="C00000"/>
                </a:solidFill>
                <a:sym typeface="+mn-ea"/>
              </a:rPr>
              <a:t>rnext_state</a:t>
            </a:r>
            <a:r>
              <a:rPr sz="2000">
                <a:sym typeface="+mn-ea"/>
              </a:rPr>
              <a:t> 来记录</a:t>
            </a:r>
            <a:r>
              <a:rPr sz="2000" b="1">
                <a:solidFill>
                  <a:schemeClr val="tx1"/>
                </a:solidFill>
                <a:sym typeface="+mn-ea"/>
              </a:rPr>
              <a:t>当前的状态</a:t>
            </a:r>
            <a:r>
              <a:rPr sz="2000">
                <a:sym typeface="+mn-ea"/>
              </a:rPr>
              <a:t>和</a:t>
            </a:r>
            <a:r>
              <a:rPr sz="2000" b="1">
                <a:solidFill>
                  <a:schemeClr val="tx1"/>
                </a:solidFill>
                <a:sym typeface="+mn-ea"/>
              </a:rPr>
              <a:t>下一个状态</a:t>
            </a:r>
            <a:r>
              <a:rPr lang="zh-CN" sz="2000">
                <a:sym typeface="+mn-ea"/>
              </a:rPr>
              <a:t>。</a:t>
            </a:r>
            <a:r>
              <a:rPr sz="2000">
                <a:sym typeface="+mn-ea"/>
              </a:rPr>
              <a:t>首先，由</a:t>
            </a:r>
            <a:r>
              <a:rPr sz="2000" b="1">
                <a:sym typeface="+mn-ea"/>
              </a:rPr>
              <a:t>组合逻辑</a:t>
            </a:r>
            <a:r>
              <a:rPr sz="2000">
                <a:sym typeface="+mn-ea"/>
              </a:rPr>
              <a:t>来修改 </a:t>
            </a:r>
            <a:r>
              <a:rPr sz="2000" b="1">
                <a:solidFill>
                  <a:srgbClr val="C00000"/>
                </a:solidFill>
                <a:sym typeface="+mn-ea"/>
              </a:rPr>
              <a:t>rnext_state</a:t>
            </a:r>
            <a:r>
              <a:rPr sz="2000">
                <a:sym typeface="+mn-ea"/>
              </a:rPr>
              <a:t>,</a:t>
            </a:r>
            <a:r>
              <a:rPr lang="en-US" sz="2000">
                <a:sym typeface="+mn-ea"/>
              </a:rPr>
              <a:t> </a:t>
            </a:r>
            <a:r>
              <a:rPr sz="2000">
                <a:sym typeface="+mn-ea"/>
              </a:rPr>
              <a:t>主要通过查看 </a:t>
            </a:r>
            <a:r>
              <a:rPr sz="2000" b="1">
                <a:solidFill>
                  <a:srgbClr val="C00000"/>
                </a:solidFill>
                <a:sym typeface="+mn-ea"/>
              </a:rPr>
              <a:t>ice，addr_ok</a:t>
            </a:r>
            <a:r>
              <a:rPr lang="zh-CN" sz="2000" b="1">
                <a:solidFill>
                  <a:srgbClr val="C00000"/>
                </a:solidFill>
                <a:sym typeface="+mn-ea"/>
              </a:rPr>
              <a:t>，</a:t>
            </a:r>
            <a:r>
              <a:rPr sz="2000" b="1">
                <a:solidFill>
                  <a:srgbClr val="C00000"/>
                </a:solidFill>
                <a:sym typeface="+mn-ea"/>
              </a:rPr>
              <a:t>data_ok </a:t>
            </a:r>
            <a:r>
              <a:rPr sz="2000">
                <a:sym typeface="+mn-ea"/>
              </a:rPr>
              <a:t>几个状态来修改状态机的下个状态，而在</a:t>
            </a:r>
            <a:r>
              <a:rPr sz="2000" b="1">
                <a:sym typeface="+mn-ea"/>
              </a:rPr>
              <a:t>时序逻辑</a:t>
            </a:r>
            <a:r>
              <a:rPr sz="2000">
                <a:sym typeface="+mn-ea"/>
              </a:rPr>
              <a:t>中，当每次时钟的上升沿到来时，我们都判断当前状态，并将当前状态修改为下个状态，并修改输出信号。在读取的时候，我们也需要判断</a:t>
            </a:r>
            <a:r>
              <a:rPr sz="2000" b="1">
                <a:sym typeface="+mn-ea"/>
              </a:rPr>
              <a:t>是否现在正在写</a:t>
            </a:r>
            <a:r>
              <a:rPr sz="2000">
                <a:sym typeface="+mn-ea"/>
              </a:rPr>
              <a:t>，倘若正在写的话，</a:t>
            </a:r>
            <a:r>
              <a:rPr sz="2000" b="1">
                <a:sym typeface="+mn-ea"/>
              </a:rPr>
              <a:t>也不可以读</a:t>
            </a:r>
            <a:r>
              <a:rPr sz="2000">
                <a:sym typeface="+mn-ea"/>
              </a:rPr>
              <a:t>，否则会产生</a:t>
            </a:r>
            <a:r>
              <a:rPr sz="2000" b="1">
                <a:solidFill>
                  <a:schemeClr val="tx1"/>
                </a:solidFill>
                <a:sym typeface="+mn-ea"/>
              </a:rPr>
              <a:t>读写冲突</a:t>
            </a:r>
            <a:r>
              <a:rPr sz="2000">
                <a:sym typeface="+mn-ea"/>
              </a:rPr>
              <a:t>。在每次读取的时候，都要产生</a:t>
            </a:r>
            <a:r>
              <a:rPr sz="2000" b="1">
                <a:sym typeface="+mn-ea"/>
              </a:rPr>
              <a:t>暂停</a:t>
            </a:r>
            <a:r>
              <a:rPr sz="2000">
                <a:sym typeface="+mn-ea"/>
              </a:rPr>
              <a:t>，在读取完成后取消暂停。</a:t>
            </a:r>
            <a:endParaRPr sz="2000">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设计变更</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88620" y="1996440"/>
            <a:ext cx="11415395" cy="287083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indent="0">
              <a:lnSpc>
                <a:spcPct val="155000"/>
              </a:lnSpc>
              <a:spcBef>
                <a:spcPts val="0"/>
              </a:spcBef>
              <a:spcAft>
                <a:spcPts val="0"/>
              </a:spcAft>
              <a:buFont typeface="Wingdings" panose="05000000000000000000" charset="0"/>
              <a:buNone/>
            </a:pPr>
            <a:r>
              <a:rPr lang="en-US" sz="2000">
                <a:sym typeface="+mn-ea"/>
              </a:rPr>
              <a:t>      </a:t>
            </a:r>
            <a:r>
              <a:rPr sz="2000">
                <a:sym typeface="+mn-ea"/>
              </a:rPr>
              <a:t>除了课程的要求外，我们还</a:t>
            </a:r>
            <a:r>
              <a:rPr sz="2000" b="1">
                <a:sym typeface="+mn-ea"/>
              </a:rPr>
              <a:t>为 cp0 实现了 </a:t>
            </a:r>
            <a:r>
              <a:rPr sz="2000" b="1">
                <a:solidFill>
                  <a:srgbClr val="C00000"/>
                </a:solidFill>
                <a:sym typeface="+mn-ea"/>
              </a:rPr>
              <a:t>count </a:t>
            </a:r>
            <a:r>
              <a:rPr sz="2000" b="1">
                <a:sym typeface="+mn-ea"/>
              </a:rPr>
              <a:t>和 </a:t>
            </a:r>
            <a:r>
              <a:rPr sz="2000" b="1">
                <a:solidFill>
                  <a:srgbClr val="C00000"/>
                </a:solidFill>
                <a:sym typeface="+mn-ea"/>
              </a:rPr>
              <a:t>compare 寄存器</a:t>
            </a:r>
            <a:r>
              <a:rPr sz="2000">
                <a:sym typeface="+mn-ea"/>
              </a:rPr>
              <a:t>用于做时钟中断，当指令为compare 寄存器赋值后即开始计时，当 count 的值等于 compare 的时候及产生时钟中断信号。为了模拟外设时钟中断，我们将 timer_int 引入顶层模块，并作为中断信号输入模块内，当 CPU 检测到时钟中断信号，即可检查 status 有没有开启时钟中断并为 cause 寄存器赋值从而产生时钟中断。除此之外的时钟中断，还可以用来做性能测试。</a:t>
            </a:r>
            <a:endParaRPr sz="2000">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小组成员及分工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sym typeface="+mn-ea"/>
                </a:rPr>
                <a:t>实验结果</a:t>
              </a:r>
              <a:endParaRPr lang="zh-CN" altLang="en-US" sz="3600" b="1" dirty="0">
                <a:solidFill>
                  <a:srgbClr val="C00000"/>
                </a:solidFill>
                <a:latin typeface="微软雅黑" panose="020B0503020204020204" pitchFamily="34" charset="-122"/>
                <a:sym typeface="+mn-ea"/>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04</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小组成员及分工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55955"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实验结果</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910590" y="1188085"/>
            <a:ext cx="10445115" cy="5459095"/>
            <a:chOff x="1392" y="1912"/>
            <a:chExt cx="16449" cy="8597"/>
          </a:xfrm>
        </p:grpSpPr>
        <p:pic>
          <p:nvPicPr>
            <p:cNvPr id="6" name="图片 5"/>
            <p:cNvPicPr>
              <a:picLocks noChangeAspect="1"/>
            </p:cNvPicPr>
            <p:nvPr/>
          </p:nvPicPr>
          <p:blipFill>
            <a:blip r:embed="rId3"/>
            <a:srcRect t="11301" b="10037"/>
            <a:stretch>
              <a:fillRect/>
            </a:stretch>
          </p:blipFill>
          <p:spPr>
            <a:xfrm>
              <a:off x="1392" y="1912"/>
              <a:ext cx="5047" cy="8597"/>
            </a:xfrm>
            <a:prstGeom prst="rect">
              <a:avLst/>
            </a:prstGeom>
          </p:spPr>
        </p:pic>
        <p:pic>
          <p:nvPicPr>
            <p:cNvPr id="7" name="图片 6"/>
            <p:cNvPicPr>
              <a:picLocks noChangeAspect="1"/>
            </p:cNvPicPr>
            <p:nvPr/>
          </p:nvPicPr>
          <p:blipFill>
            <a:blip r:embed="rId4"/>
            <a:stretch>
              <a:fillRect/>
            </a:stretch>
          </p:blipFill>
          <p:spPr>
            <a:xfrm>
              <a:off x="6431" y="1951"/>
              <a:ext cx="11411" cy="855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小组成员及分工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C00000"/>
                  </a:solidFill>
                  <a:latin typeface="微软雅黑" panose="020B0503020204020204" pitchFamily="34" charset="-122"/>
                </a:rPr>
                <a:t>未来展望</a:t>
              </a:r>
              <a:endParaRPr lang="zh-CN" altLang="en-US" sz="3600" b="1" dirty="0">
                <a:solidFill>
                  <a:srgbClr val="C0000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C00000"/>
                    </a:solidFill>
                    <a:latin typeface="微软雅黑" panose="020B0503020204020204" pitchFamily="34" charset="-122"/>
                    <a:ea typeface="微软雅黑" panose="020B0503020204020204" pitchFamily="34" charset="-122"/>
                  </a:rPr>
                  <a:t>05</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未来</a:t>
            </a:r>
            <a:r>
              <a:rPr lang="zh-CN" altLang="en-US" sz="2800" b="1" dirty="0">
                <a:solidFill>
                  <a:srgbClr val="0068B8"/>
                </a:solidFill>
                <a:latin typeface="微软雅黑" panose="020B0503020204020204" pitchFamily="34" charset="-122"/>
                <a:ea typeface="微软雅黑" panose="020B0503020204020204" pitchFamily="34" charset="-122"/>
                <a:sym typeface="+mn-ea"/>
              </a:rPr>
              <a:t>展望</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556895" y="1894205"/>
            <a:ext cx="8839835" cy="2861310"/>
          </a:xfrm>
          <a:prstGeom prst="rect">
            <a:avLst/>
          </a:prstGeom>
          <a:noFill/>
        </p:spPr>
        <p:txBody>
          <a:bodyPr wrap="square" rtlCol="0" anchor="t">
            <a:spAutoFit/>
          </a:bodyPr>
          <a:p>
            <a:pPr marL="285750" indent="-285750">
              <a:lnSpc>
                <a:spcPct val="150000"/>
              </a:lnSpc>
              <a:buFont typeface="Wingdings" panose="05000000000000000000" charset="0"/>
              <a:buChar char="Ø"/>
            </a:pPr>
            <a:r>
              <a:rPr lang="zh-CN" altLang="en-US" sz="2000"/>
              <a:t>将分支预测器适配成功</a:t>
            </a:r>
            <a:endParaRPr lang="zh-CN" altLang="en-US" sz="2000"/>
          </a:p>
          <a:p>
            <a:pPr marL="285750" indent="-285750">
              <a:lnSpc>
                <a:spcPct val="150000"/>
              </a:lnSpc>
              <a:buFont typeface="Wingdings" panose="05000000000000000000" charset="0"/>
              <a:buChar char="Ø"/>
            </a:pPr>
            <a:r>
              <a:rPr lang="zh-CN" altLang="en-US" sz="2000"/>
              <a:t>实现 ICache/DCache 以提升性能</a:t>
            </a:r>
            <a:endParaRPr lang="zh-CN" altLang="en-US" sz="2000"/>
          </a:p>
          <a:p>
            <a:pPr marL="285750" indent="-285750">
              <a:lnSpc>
                <a:spcPct val="150000"/>
              </a:lnSpc>
              <a:buFont typeface="Wingdings" panose="05000000000000000000" charset="0"/>
              <a:buChar char="Ø"/>
            </a:pPr>
            <a:r>
              <a:rPr lang="zh-CN" altLang="en-US" sz="2000"/>
              <a:t>切分成更多的流水线以提升性能</a:t>
            </a:r>
            <a:endParaRPr lang="zh-CN" altLang="en-US" sz="2000"/>
          </a:p>
          <a:p>
            <a:pPr marL="285750" indent="-285750">
              <a:lnSpc>
                <a:spcPct val="150000"/>
              </a:lnSpc>
              <a:buFont typeface="Wingdings" panose="05000000000000000000" charset="0"/>
              <a:buChar char="Ø"/>
            </a:pPr>
            <a:r>
              <a:rPr lang="zh-CN" altLang="en-US" sz="2000"/>
              <a:t>实现 动态取指/不对等算术逻辑运算/华莱士树乘法器</a:t>
            </a:r>
            <a:endParaRPr lang="zh-CN" altLang="en-US" sz="2000"/>
          </a:p>
          <a:p>
            <a:pPr marL="285750" indent="-285750">
              <a:lnSpc>
                <a:spcPct val="150000"/>
              </a:lnSpc>
              <a:buFont typeface="Wingdings" panose="05000000000000000000" charset="0"/>
              <a:buChar char="Ø"/>
            </a:pPr>
            <a:r>
              <a:rPr lang="zh-CN" altLang="en-US" sz="2000"/>
              <a:t>实现更多的指令</a:t>
            </a:r>
            <a:endParaRPr lang="zh-CN" altLang="en-US" sz="2000"/>
          </a:p>
          <a:p>
            <a:pPr marL="285750" indent="-285750">
              <a:lnSpc>
                <a:spcPct val="150000"/>
              </a:lnSpc>
              <a:buFont typeface="Wingdings" panose="05000000000000000000" charset="0"/>
              <a:buChar char="Ø"/>
            </a:pPr>
            <a:r>
              <a:rPr lang="zh-CN" altLang="en-US" sz="2000"/>
              <a:t>运行一个小型的操作系统</a:t>
            </a:r>
            <a:endParaRPr lang="zh-CN" altLang="en-US"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588645" y="1864995"/>
            <a:ext cx="11136630" cy="1198880"/>
          </a:xfrm>
          <a:prstGeom prst="rect">
            <a:avLst/>
          </a:prstGeom>
          <a:noFill/>
        </p:spPr>
        <p:txBody>
          <a:bodyPr wrap="square" rtlCol="0">
            <a:spAutoFit/>
          </a:bodyPr>
          <a:p>
            <a:pPr algn="ctr">
              <a:lnSpc>
                <a:spcPct val="150000"/>
              </a:lnSpc>
            </a:pPr>
            <a:r>
              <a:rPr lang="zh-CN" altLang="en-US" sz="4800" b="1" dirty="0" smtClean="0">
                <a:solidFill>
                  <a:srgbClr val="0068B7"/>
                </a:solidFill>
                <a:latin typeface="微软雅黑" panose="020B0503020204020204" pitchFamily="34" charset="-122"/>
                <a:ea typeface="微软雅黑" panose="020B0503020204020204" pitchFamily="34" charset="-122"/>
                <a:sym typeface="+mn-ea"/>
              </a:rPr>
              <a:t>请老师批评指正！</a:t>
            </a:r>
            <a:r>
              <a:rPr lang="en-US" altLang="zh-CN" b="1" dirty="0" smtClean="0">
                <a:solidFill>
                  <a:schemeClr val="tx1"/>
                </a:solidFill>
                <a:latin typeface="+mn-ea"/>
                <a:sym typeface="+mn-ea"/>
              </a:rPr>
              <a:t> </a:t>
            </a:r>
            <a:endParaRPr lang="zh-CN" altLang="en-US" sz="3600" b="1" dirty="0" smtClean="0">
              <a:solidFill>
                <a:schemeClr val="tx1"/>
              </a:solidFill>
              <a:latin typeface="宋体" panose="02010600030101010101" pitchFamily="2" charset="-122"/>
              <a:ea typeface="宋体" panose="02010600030101010101" pitchFamily="2" charset="-122"/>
              <a:sym typeface="+mn-ea"/>
            </a:endParaRPr>
          </a:p>
        </p:txBody>
      </p:sp>
      <p:sp>
        <p:nvSpPr>
          <p:cNvPr id="27" name="文本框 26"/>
          <p:cNvSpPr txBox="1"/>
          <p:nvPr/>
        </p:nvSpPr>
        <p:spPr>
          <a:xfrm>
            <a:off x="5592472" y="3794426"/>
            <a:ext cx="3069776" cy="460375"/>
          </a:xfrm>
          <a:prstGeom prst="rect">
            <a:avLst/>
          </a:prstGeom>
          <a:noFill/>
        </p:spPr>
        <p:txBody>
          <a:bodyPr wrap="square" rtlCol="0">
            <a:spAutoFit/>
          </a:bodyPr>
          <a:p>
            <a:pPr algn="ctr"/>
            <a:r>
              <a:rPr lang="en-US" altLang="zh-CN" sz="2400" b="1" dirty="0" smtClean="0">
                <a:latin typeface="华文中宋" panose="02010600040101010101" pitchFamily="2" charset="-122"/>
                <a:ea typeface="华文中宋" panose="02010600040101010101" pitchFamily="2" charset="-122"/>
                <a:cs typeface="Times New Roman" panose="02020603050405020304" pitchFamily="18" charset="0"/>
              </a:rPr>
              <a:t>2021.12.23</a:t>
            </a:r>
            <a:endParaRPr lang="en-US" altLang="zh-CN" sz="2400" b="1" dirty="0" smtClean="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 name="副标题 3"/>
          <p:cNvSpPr>
            <a:spLocks noGrp="1"/>
          </p:cNvSpPr>
          <p:nvPr>
            <p:ph type="subTitle" idx="1"/>
            <p:custDataLst>
              <p:tags r:id="rId1"/>
            </p:custDataLst>
          </p:nvPr>
        </p:nvSpPr>
        <p:spPr>
          <a:xfrm>
            <a:off x="7620" y="5022215"/>
            <a:ext cx="12164695" cy="1299845"/>
          </a:xfrm>
        </p:spPr>
        <p:txBody>
          <a:bodyPr>
            <a:normAutofit lnSpcReduction="20000"/>
          </a:bodyPr>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a:t>
            </a:r>
            <a:r>
              <a:rPr lang="zh-CN" altLang="en-US" b="1">
                <a:latin typeface="微软雅黑" panose="020B0503020204020204" pitchFamily="34" charset="-122"/>
                <a:cs typeface="微软雅黑" panose="020B0503020204020204" pitchFamily="34" charset="-122"/>
              </a:rPr>
              <a:t>齐呈祥</a:t>
            </a:r>
            <a:endParaRPr lang="zh-CN" altLang="en-US" b="1">
              <a:latin typeface="微软雅黑" panose="020B0503020204020204" pitchFamily="34" charset="-122"/>
              <a:cs typeface="微软雅黑" panose="020B0503020204020204" pitchFamily="34" charset="-122"/>
            </a:endParaRP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pic>
        <p:nvPicPr>
          <p:cNvPr id="2" name="图片 1" descr="天大智算logo组合"/>
          <p:cNvPicPr>
            <a:picLocks noChangeAspect="1"/>
          </p:cNvPicPr>
          <p:nvPr>
            <p:custDataLst>
              <p:tags r:id="rId2"/>
            </p:custDataLst>
          </p:nvPr>
        </p:nvPicPr>
        <p:blipFill>
          <a:blip r:embed="rId3"/>
          <a:stretch>
            <a:fillRect/>
          </a:stretch>
        </p:blipFill>
        <p:spPr>
          <a:xfrm>
            <a:off x="7817485" y="162560"/>
            <a:ext cx="4425315" cy="7975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rPr>
                <a:t>小组成员及分工</a:t>
              </a:r>
              <a:endParaRPr lang="zh-CN" altLang="en-US" sz="3600" b="1" dirty="0">
                <a:solidFill>
                  <a:srgbClr val="C0000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01</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476885" y="608330"/>
            <a:ext cx="3195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小组成员及分工</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1079500" y="2140585"/>
            <a:ext cx="9914255" cy="31959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p>
            <a:pPr algn="l" fontAlgn="auto">
              <a:lnSpc>
                <a:spcPct val="140000"/>
              </a:lnSpc>
              <a:spcBef>
                <a:spcPts val="0"/>
              </a:spcBef>
              <a:spcAft>
                <a:spcPts val="0"/>
              </a:spcAft>
            </a:pPr>
            <a:r>
              <a:rPr lang="en-US" altLang="zh-CN" sz="2400">
                <a:sym typeface="+mn-ea"/>
              </a:rPr>
              <a:t>    </a:t>
            </a:r>
            <a:r>
              <a:rPr lang="zh-CN" altLang="en-US" sz="2400">
                <a:sym typeface="+mn-ea"/>
              </a:rPr>
              <a:t>统筹规划：齐呈祥</a:t>
            </a:r>
            <a:endParaRPr lang="zh-CN" altLang="en-US" sz="2400">
              <a:sym typeface="+mn-ea"/>
            </a:endParaRPr>
          </a:p>
          <a:p>
            <a:pPr algn="l" fontAlgn="auto">
              <a:lnSpc>
                <a:spcPct val="140000"/>
              </a:lnSpc>
              <a:spcBef>
                <a:spcPts val="0"/>
              </a:spcBef>
              <a:spcAft>
                <a:spcPts val="0"/>
              </a:spcAft>
            </a:pPr>
            <a:r>
              <a:rPr lang="en-US" altLang="zh-CN" sz="2400">
                <a:sym typeface="+mn-ea"/>
              </a:rPr>
              <a:t>    </a:t>
            </a:r>
            <a:r>
              <a:rPr lang="zh-CN" altLang="en-US" sz="2400">
                <a:sym typeface="+mn-ea"/>
              </a:rPr>
              <a:t>指令集仿真器设计小组（实验一）：高树韬、齐呈祥</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处理器设计与验证小组（实验二、三）：齐呈祥、</a:t>
            </a:r>
            <a:r>
              <a:rPr lang="zh-CN" altLang="en-US" sz="2400">
                <a:latin typeface="微软雅黑" panose="020B0503020204020204" pitchFamily="34" charset="-122"/>
                <a:cs typeface="微软雅黑" panose="020B0503020204020204" pitchFamily="34" charset="-122"/>
                <a:sym typeface="+mn-ea"/>
              </a:rPr>
              <a:t>闫璟、王志鸣</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综合测试（</a:t>
            </a:r>
            <a:r>
              <a:rPr lang="zh-CN" altLang="en-US" sz="2400">
                <a:sym typeface="+mn-ea"/>
              </a:rPr>
              <a:t>实验四</a:t>
            </a:r>
            <a:r>
              <a:rPr lang="zh-CN" altLang="en-US" sz="2400">
                <a:sym typeface="+mn-ea"/>
              </a:rPr>
              <a:t>）：齐呈祥、</a:t>
            </a:r>
            <a:r>
              <a:rPr lang="zh-CN" altLang="en-US" sz="2400">
                <a:latin typeface="微软雅黑" panose="020B0503020204020204" pitchFamily="34" charset="-122"/>
                <a:cs typeface="微软雅黑" panose="020B0503020204020204" pitchFamily="34" charset="-122"/>
                <a:sym typeface="+mn-ea"/>
              </a:rPr>
              <a:t>岳珺鹏</a:t>
            </a:r>
            <a:r>
              <a:rPr lang="zh-CN" altLang="en-US" sz="2400">
                <a:sym typeface="+mn-ea"/>
              </a:rPr>
              <a:t>、刘梦迪、闫璟</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文档撰写、汇报小组：齐呈祥、</a:t>
            </a:r>
            <a:r>
              <a:rPr lang="zh-CN" altLang="en-US" sz="2400">
                <a:sym typeface="+mn-ea"/>
              </a:rPr>
              <a:t>刘梦迪、</a:t>
            </a:r>
            <a:r>
              <a:rPr lang="zh-CN" altLang="en-US" sz="2400">
                <a:latin typeface="微软雅黑" panose="020B0503020204020204" pitchFamily="34" charset="-122"/>
                <a:cs typeface="微软雅黑" panose="020B0503020204020204" pitchFamily="34" charset="-122"/>
                <a:sym typeface="+mn-ea"/>
              </a:rPr>
              <a:t>王志鸣、</a:t>
            </a:r>
            <a:r>
              <a:rPr lang="zh-CN" altLang="en-US" sz="2400">
                <a:sym typeface="+mn-ea"/>
              </a:rPr>
              <a:t>高树韬、</a:t>
            </a:r>
            <a:r>
              <a:rPr lang="zh-CN" altLang="en-US" sz="2400">
                <a:latin typeface="微软雅黑" panose="020B0503020204020204" pitchFamily="34" charset="-122"/>
                <a:cs typeface="微软雅黑" panose="020B0503020204020204" pitchFamily="34" charset="-122"/>
                <a:sym typeface="+mn-ea"/>
              </a:rPr>
              <a:t>岳珺鹏</a:t>
            </a:r>
            <a:endParaRPr lang="zh-CN" altLang="en-US" sz="2400">
              <a:latin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小组成员及分工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C00000"/>
                  </a:solidFill>
                  <a:latin typeface="+mj-ea"/>
                  <a:cs typeface="+mj-ea"/>
                </a:rPr>
                <a:t>设计方案</a:t>
              </a:r>
              <a:endParaRPr lang="zh-CN" altLang="en-US" sz="3600" b="1" dirty="0">
                <a:solidFill>
                  <a:srgbClr val="C0000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02</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en-US"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03</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7" name="圆角矩形 6"/>
          <p:cNvSpPr/>
          <p:nvPr/>
        </p:nvSpPr>
        <p:spPr>
          <a:xfrm>
            <a:off x="451485" y="1974215"/>
            <a:ext cx="5600065" cy="4472940"/>
          </a:xfrm>
          <a:prstGeom prst="roundRect">
            <a:avLst>
              <a:gd name="adj" fmla="val 10205"/>
            </a:avLst>
          </a:prstGeom>
          <a:solidFill>
            <a:schemeClr val="bg1"/>
          </a:solidFill>
          <a:ln w="28575"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25000"/>
              </a:lnSpc>
              <a:spcBef>
                <a:spcPts val="0"/>
              </a:spcBef>
              <a:spcAft>
                <a:spcPts val="0"/>
              </a:spcAft>
            </a:pPr>
            <a:r>
              <a:rPr lang="zh-CN" altLang="en-US" sz="2000">
                <a:solidFill>
                  <a:schemeClr val="tx1"/>
                </a:solidFill>
              </a:rPr>
              <a:t>SimpleMIPS 是一个开源的基于 MIPS 指令集的 CPU，他有以下特性：</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基于 C 语言开发的 MIPS 指令模拟器，可用来做差分测试</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朴素的五级流水线 CPU</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57 条MIPS 指令</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SRAM 和 AXI 的访存形式</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支持延迟槽和基于BHT的分支预测器（由于时间原因完全调试成功，因此我们在项目中选用延迟槽的策略)</a:t>
            </a:r>
            <a:endParaRPr lang="zh-CN" altLang="en-US" sz="2000">
              <a:solidFill>
                <a:schemeClr val="tx1"/>
              </a:solidFill>
            </a:endParaRP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适配</a:t>
            </a:r>
            <a:r>
              <a:rPr lang="en-US" altLang="zh-CN" sz="2000">
                <a:solidFill>
                  <a:schemeClr val="tx1"/>
                </a:solidFill>
              </a:rPr>
              <a:t> </a:t>
            </a:r>
            <a:r>
              <a:rPr lang="zh-CN" altLang="en-US" sz="2000">
                <a:solidFill>
                  <a:schemeClr val="tx1"/>
                </a:solidFill>
              </a:rPr>
              <a:t>GENESYS2 </a:t>
            </a:r>
            <a:r>
              <a:rPr lang="en-US" altLang="zh-CN" sz="2000">
                <a:solidFill>
                  <a:schemeClr val="tx1"/>
                </a:solidFill>
              </a:rPr>
              <a:t> </a:t>
            </a:r>
            <a:r>
              <a:rPr lang="zh-CN" altLang="en-US" sz="2000">
                <a:solidFill>
                  <a:schemeClr val="tx1"/>
                </a:solidFill>
              </a:rPr>
              <a:t>FPGA</a:t>
            </a:r>
            <a:endParaRPr lang="zh-CN" altLang="en-US" sz="2000">
              <a:solidFill>
                <a:schemeClr val="tx1"/>
              </a:solidFill>
            </a:endParaRPr>
          </a:p>
        </p:txBody>
      </p:sp>
      <p:sp>
        <p:nvSpPr>
          <p:cNvPr id="8" name="文本框 7"/>
          <p:cNvSpPr txBox="1"/>
          <p:nvPr/>
        </p:nvSpPr>
        <p:spPr>
          <a:xfrm>
            <a:off x="6672580" y="1303655"/>
            <a:ext cx="4904105" cy="460375"/>
          </a:xfrm>
          <a:prstGeom prst="rect">
            <a:avLst/>
          </a:prstGeom>
          <a:solidFill>
            <a:srgbClr val="0069B7"/>
          </a:solidFill>
        </p:spPr>
        <p:txBody>
          <a:bodyPr wrap="square" rtlCol="0" anchor="t">
            <a:spAutoFit/>
          </a:bodyPr>
          <a:p>
            <a:pPr algn="ctr"/>
            <a:r>
              <a:rPr lang="zh-CN" altLang="en-US" sz="2400" b="1">
                <a:solidFill>
                  <a:schemeClr val="bg1"/>
                </a:solidFill>
              </a:rPr>
              <a:t>SoC 结构</a:t>
            </a:r>
            <a:endParaRPr lang="zh-CN" altLang="en-US" sz="2400" b="1">
              <a:solidFill>
                <a:schemeClr val="bg1"/>
              </a:solidFill>
            </a:endParaRPr>
          </a:p>
        </p:txBody>
      </p:sp>
      <p:sp>
        <p:nvSpPr>
          <p:cNvPr id="9" name="文本框 8"/>
          <p:cNvSpPr txBox="1"/>
          <p:nvPr/>
        </p:nvSpPr>
        <p:spPr>
          <a:xfrm>
            <a:off x="556260" y="1303655"/>
            <a:ext cx="5495290"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简介</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15" name="图片 14" descr="Soc.drawio"/>
          <p:cNvPicPr>
            <a:picLocks noChangeAspect="1"/>
          </p:cNvPicPr>
          <p:nvPr/>
        </p:nvPicPr>
        <p:blipFill>
          <a:blip r:embed="rId3"/>
          <a:stretch>
            <a:fillRect/>
          </a:stretch>
        </p:blipFill>
        <p:spPr>
          <a:xfrm>
            <a:off x="6855460" y="2201545"/>
            <a:ext cx="4538345" cy="3869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endParaRPr lang="zh-CN" altLang="en-US" sz="2800" b="1" dirty="0">
              <a:solidFill>
                <a:srgbClr val="0068B8"/>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1203960" y="1367790"/>
            <a:ext cx="9783445" cy="460375"/>
          </a:xfrm>
          <a:prstGeom prst="rect">
            <a:avLst/>
          </a:prstGeom>
          <a:solidFill>
            <a:srgbClr val="0069B7"/>
          </a:solidFill>
        </p:spPr>
        <p:txBody>
          <a:bodyPr wrap="square" rtlCol="0" anchor="t">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CPU 的主体架构</a:t>
            </a:r>
            <a:endParaRPr lang="zh-CN" altLang="en-US" sz="2400" b="1" dirty="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descr="CPU.drawio"/>
          <p:cNvPicPr>
            <a:picLocks noChangeAspect="1"/>
          </p:cNvPicPr>
          <p:nvPr/>
        </p:nvPicPr>
        <p:blipFill>
          <a:blip r:embed="rId3"/>
          <a:stretch>
            <a:fillRect/>
          </a:stretch>
        </p:blipFill>
        <p:spPr>
          <a:xfrm>
            <a:off x="1204595" y="2031365"/>
            <a:ext cx="9782810" cy="4441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415665" y="71199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小组成员及分工</a:t>
              </a:r>
              <a:endParaRPr lang="zh-CN" altLang="en-US" sz="3600" b="1" dirty="0">
                <a:solidFill>
                  <a:srgbClr val="002060"/>
                </a:solidFill>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01</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415665" y="18327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endParaRPr lang="zh-CN" altLang="en-US" sz="3600" b="1" dirty="0">
                <a:solidFill>
                  <a:srgbClr val="002060"/>
                </a:solidFill>
                <a:latin typeface="+mj-ea"/>
                <a:cs typeface="+mj-ea"/>
              </a:endParaRP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02</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415665" y="3013578"/>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C00000"/>
                  </a:solidFill>
                  <a:latin typeface="+mj-ea"/>
                  <a:cs typeface="华文行楷" panose="02010800040101010101" charset="-122"/>
                  <a:sym typeface="+mn-ea"/>
                </a:rPr>
                <a:t>CPU</a:t>
              </a:r>
              <a:r>
                <a:rPr lang="zh-CN" altLang="en-US" sz="3600" b="1" dirty="0">
                  <a:solidFill>
                    <a:srgbClr val="C00000"/>
                  </a:solidFill>
                  <a:latin typeface="+mj-ea"/>
                  <a:cs typeface="华文行楷" panose="02010800040101010101" charset="-122"/>
                  <a:sym typeface="+mn-ea"/>
                </a:rPr>
                <a:t>实现</a:t>
              </a:r>
              <a:endParaRPr lang="zh-CN" altLang="en-US" sz="3600" b="1" dirty="0">
                <a:solidFill>
                  <a:srgbClr val="C0000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C00000"/>
                    </a:solidFill>
                    <a:latin typeface="微软雅黑" panose="020B0503020204020204" pitchFamily="34" charset="-122"/>
                    <a:ea typeface="微软雅黑" panose="020B0503020204020204" pitchFamily="34" charset="-122"/>
                  </a:rPr>
                  <a:t>03</a:t>
                </a:r>
                <a:endParaRPr lang="en-US" altLang="zh-CN" sz="4000" b="1" dirty="0" smtClean="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415665" y="4137248"/>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rgbClr val="324273"/>
                    </a:solidFill>
                    <a:latin typeface="微软雅黑" panose="020B0503020204020204" pitchFamily="34" charset="-122"/>
                    <a:ea typeface="微软雅黑" panose="020B0503020204020204" pitchFamily="34" charset="-122"/>
                  </a:rPr>
                  <a:t>04</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415665" y="5271993"/>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p>
              <a:r>
                <a:rPr lang="zh-CN" altLang="en-US" sz="3600" b="1" dirty="0">
                  <a:solidFill>
                    <a:srgbClr val="002060"/>
                  </a:solidFill>
                  <a:latin typeface="微软雅黑" panose="020B0503020204020204" pitchFamily="34" charset="-122"/>
                </a:rPr>
                <a:t>未来</a:t>
              </a:r>
              <a:r>
                <a:rPr lang="zh-CN" altLang="en-US" sz="3600" b="1" dirty="0">
                  <a:solidFill>
                    <a:srgbClr val="002060"/>
                  </a:solidFill>
                  <a:latin typeface="微软雅黑" panose="020B0503020204020204" pitchFamily="34" charset="-122"/>
                </a:rPr>
                <a:t>展望</a:t>
              </a:r>
              <a:endParaRPr lang="zh-CN" altLang="en-US" sz="3600" b="1" dirty="0">
                <a:solidFill>
                  <a:srgbClr val="002060"/>
                </a:solidFill>
                <a:latin typeface="微软雅黑" panose="020B0503020204020204" pitchFamily="34" charset="-122"/>
              </a:endParaRP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p>
                <a:pPr algn="ctr"/>
                <a:r>
                  <a:rPr lang="en-US" altLang="zh-CN" sz="4000" b="1" dirty="0" smtClean="0">
                    <a:solidFill>
                      <a:srgbClr val="324273"/>
                    </a:solidFill>
                    <a:latin typeface="微软雅黑" panose="020B0503020204020204" pitchFamily="34" charset="-122"/>
                    <a:ea typeface="微软雅黑" panose="020B0503020204020204" pitchFamily="34" charset="-122"/>
                  </a:rPr>
                  <a:t>05</a:t>
                </a:r>
                <a:endParaRPr lang="en-US" altLang="zh-CN" sz="4000" b="1" dirty="0" smtClean="0">
                  <a:solidFill>
                    <a:srgbClr val="324273"/>
                  </a:solidFill>
                  <a:latin typeface="微软雅黑" panose="020B0503020204020204" pitchFamily="34" charset="-122"/>
                  <a:ea typeface="微软雅黑" panose="020B0503020204020204" pitchFamily="34" charset="-122"/>
                </a:endParaRP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3" name="图片 2" descr="天大智算logo组合"/>
          <p:cNvPicPr>
            <a:picLocks noChangeAspect="1"/>
          </p:cNvPicPr>
          <p:nvPr>
            <p:custDataLst>
              <p:tags r:id="rId1"/>
            </p:custDataLst>
          </p:nvPr>
        </p:nvPicPr>
        <p:blipFill>
          <a:blip r:embed="rId2"/>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68B8"/>
                </a:solidFill>
                <a:latin typeface="微软雅黑" panose="020B0503020204020204" pitchFamily="34" charset="-122"/>
                <a:ea typeface="微软雅黑" panose="020B0503020204020204" pitchFamily="34" charset="-122"/>
                <a:sym typeface="+mn-ea"/>
              </a:rPr>
              <a:t>TEMU</a:t>
            </a:r>
            <a:endParaRPr lang="en-US" altLang="zh-CN" sz="2800" b="1" dirty="0">
              <a:solidFill>
                <a:srgbClr val="0068B8"/>
              </a:solidFill>
              <a:latin typeface="微软雅黑" panose="020B0503020204020204" pitchFamily="34" charset="-122"/>
              <a:ea typeface="微软雅黑" panose="020B0503020204020204" pitchFamily="34" charset="-122"/>
              <a:sym typeface="+mn-ea"/>
            </a:endParaRPr>
          </a:p>
        </p:txBody>
      </p:sp>
      <p:pic>
        <p:nvPicPr>
          <p:cNvPr id="-2147482115" name="图片 -2147482116"/>
          <p:cNvPicPr>
            <a:picLocks noChangeAspect="1"/>
          </p:cNvPicPr>
          <p:nvPr/>
        </p:nvPicPr>
        <p:blipFill>
          <a:blip r:embed="rId3"/>
          <a:stretch>
            <a:fillRect/>
          </a:stretch>
        </p:blipFill>
        <p:spPr>
          <a:xfrm>
            <a:off x="418465" y="1303020"/>
            <a:ext cx="5713095" cy="2529840"/>
          </a:xfrm>
          <a:prstGeom prst="rect">
            <a:avLst/>
          </a:prstGeom>
          <a:noFill/>
          <a:ln w="9525">
            <a:noFill/>
          </a:ln>
        </p:spPr>
      </p:pic>
      <p:pic>
        <p:nvPicPr>
          <p:cNvPr id="-2147482333" name="图片 1"/>
          <p:cNvPicPr>
            <a:picLocks noChangeAspect="1"/>
          </p:cNvPicPr>
          <p:nvPr/>
        </p:nvPicPr>
        <p:blipFill>
          <a:blip r:embed="rId4"/>
          <a:stretch>
            <a:fillRect/>
          </a:stretch>
        </p:blipFill>
        <p:spPr>
          <a:xfrm>
            <a:off x="418465" y="3829050"/>
            <a:ext cx="5677535" cy="2626360"/>
          </a:xfrm>
          <a:prstGeom prst="rect">
            <a:avLst/>
          </a:prstGeom>
          <a:noFill/>
          <a:ln w="9525">
            <a:noFill/>
          </a:ln>
        </p:spPr>
      </p:pic>
      <p:pic>
        <p:nvPicPr>
          <p:cNvPr id="-2147482273" name="图片 1"/>
          <p:cNvPicPr>
            <a:picLocks noChangeAspect="1"/>
          </p:cNvPicPr>
          <p:nvPr/>
        </p:nvPicPr>
        <p:blipFill>
          <a:blip r:embed="rId5"/>
          <a:srcRect r="4181"/>
          <a:stretch>
            <a:fillRect/>
          </a:stretch>
        </p:blipFill>
        <p:spPr>
          <a:xfrm>
            <a:off x="6104890" y="1310005"/>
            <a:ext cx="5621655" cy="2535555"/>
          </a:xfrm>
          <a:prstGeom prst="rect">
            <a:avLst/>
          </a:prstGeom>
          <a:noFill/>
          <a:ln w="9525">
            <a:noFill/>
          </a:ln>
        </p:spPr>
      </p:pic>
      <p:pic>
        <p:nvPicPr>
          <p:cNvPr id="-2147482212" name="图片 1"/>
          <p:cNvPicPr>
            <a:picLocks noChangeAspect="1"/>
          </p:cNvPicPr>
          <p:nvPr/>
        </p:nvPicPr>
        <p:blipFill>
          <a:blip r:embed="rId6"/>
          <a:stretch>
            <a:fillRect/>
          </a:stretch>
        </p:blipFill>
        <p:spPr>
          <a:xfrm>
            <a:off x="6096000" y="3829050"/>
            <a:ext cx="5629910" cy="2626360"/>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PLACING_PICTURE_USER_VIEWPORT" val="{&quot;height&quot;:3460,&quot;width&quot;:19200}"/>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PLACING_PICTURE_USER_VIEWPORT" val="{&quot;height&quot;:3460,&quot;width&quot;:19200}"/>
</p:tagLst>
</file>

<file path=ppt/tags/tag67.xml><?xml version="1.0" encoding="utf-8"?>
<p:tagLst xmlns:p="http://schemas.openxmlformats.org/presentationml/2006/main">
  <p:tag name="KSO_WM_UNIT_PLACING_PICTURE_USER_VIEWPORT" val="{&quot;height&quot;:3460,&quot;width&quot;:19200}"/>
</p:tagLst>
</file>

<file path=ppt/tags/tag68.xml><?xml version="1.0" encoding="utf-8"?>
<p:tagLst xmlns:p="http://schemas.openxmlformats.org/presentationml/2006/main">
  <p:tag name="KSO_WM_UNIT_PLACING_PICTURE_USER_VIEWPORT" val="{&quot;height&quot;:3460,&quot;width&quot;:19200}"/>
</p:tagLst>
</file>

<file path=ppt/tags/tag69.xml><?xml version="1.0" encoding="utf-8"?>
<p:tagLst xmlns:p="http://schemas.openxmlformats.org/presentationml/2006/main">
  <p:tag name="KSO_WM_UNIT_PLACING_PICTURE_USER_VIEWPORT" val="{&quot;height&quot;:3460,&quot;width&quot;:1920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3460,&quot;width&quot;:19200}"/>
</p:tagLst>
</file>

<file path=ppt/tags/tag71.xml><?xml version="1.0" encoding="utf-8"?>
<p:tagLst xmlns:p="http://schemas.openxmlformats.org/presentationml/2006/main">
  <p:tag name="KSO_WM_UNIT_PLACING_PICTURE_USER_VIEWPORT" val="{&quot;height&quot;:3460,&quot;width&quot;:19200}"/>
</p:tagLst>
</file>

<file path=ppt/tags/tag72.xml><?xml version="1.0" encoding="utf-8"?>
<p:tagLst xmlns:p="http://schemas.openxmlformats.org/presentationml/2006/main">
  <p:tag name="KSO_WM_UNIT_PLACING_PICTURE_USER_VIEWPORT" val="{&quot;height&quot;:3460,&quot;width&quot;:19200}"/>
</p:tagLst>
</file>

<file path=ppt/tags/tag73.xml><?xml version="1.0" encoding="utf-8"?>
<p:tagLst xmlns:p="http://schemas.openxmlformats.org/presentationml/2006/main">
  <p:tag name="KSO_WM_UNIT_PLACING_PICTURE_USER_VIEWPORT" val="{&quot;height&quot;:3460,&quot;width&quot;:19200}"/>
</p:tagLst>
</file>

<file path=ppt/tags/tag74.xml><?xml version="1.0" encoding="utf-8"?>
<p:tagLst xmlns:p="http://schemas.openxmlformats.org/presentationml/2006/main">
  <p:tag name="KSO_WM_UNIT_PLACING_PICTURE_USER_VIEWPORT" val="{&quot;height&quot;:3460,&quot;width&quot;:19200}"/>
</p:tagLst>
</file>

<file path=ppt/tags/tag75.xml><?xml version="1.0" encoding="utf-8"?>
<p:tagLst xmlns:p="http://schemas.openxmlformats.org/presentationml/2006/main">
  <p:tag name="KSO_WM_UNIT_PLACING_PICTURE_USER_VIEWPORT" val="{&quot;height&quot;:3460,&quot;width&quot;:19200}"/>
</p:tagLst>
</file>

<file path=ppt/tags/tag76.xml><?xml version="1.0" encoding="utf-8"?>
<p:tagLst xmlns:p="http://schemas.openxmlformats.org/presentationml/2006/main">
  <p:tag name="KSO_WM_UNIT_PLACING_PICTURE_USER_VIEWPORT" val="{&quot;height&quot;:3460,&quot;width&quot;:19200}"/>
</p:tagLst>
</file>

<file path=ppt/tags/tag77.xml><?xml version="1.0" encoding="utf-8"?>
<p:tagLst xmlns:p="http://schemas.openxmlformats.org/presentationml/2006/main">
  <p:tag name="KSO_WM_UNIT_PLACING_PICTURE_USER_VIEWPORT" val="{&quot;height&quot;:3460,&quot;width&quot;:19200}"/>
</p:tagLst>
</file>

<file path=ppt/tags/tag78.xml><?xml version="1.0" encoding="utf-8"?>
<p:tagLst xmlns:p="http://schemas.openxmlformats.org/presentationml/2006/main">
  <p:tag name="KSO_WM_UNIT_PLACING_PICTURE_USER_VIEWPORT" val="{&quot;height&quot;:3460,&quot;width&quot;:19200}"/>
</p:tagLst>
</file>

<file path=ppt/tags/tag79.xml><?xml version="1.0" encoding="utf-8"?>
<p:tagLst xmlns:p="http://schemas.openxmlformats.org/presentationml/2006/main">
  <p:tag name="KSO_WM_UNIT_PLACING_PICTURE_USER_VIEWPORT" val="{&quot;height&quot;:3460,&quot;width&quot;:1920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3460,&quot;width&quot;:19200}"/>
</p:tagLst>
</file>

<file path=ppt/tags/tag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p="http://schemas.openxmlformats.org/presentationml/2006/main">
  <p:tag name="KSO_WM_UNIT_PLACING_PICTURE_USER_VIEWPORT" val="{&quot;height&quot;:3460,&quot;width&quot;:19200}"/>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Q3ODI0NTE1ODU0IiwKCSJHcm91cElkIiA6ICI3MzEwNzE4NTQiLAoJIkltYWdlIiA6ICJpVkJPUncwS0dnb0FBQUFOU1VoRVVnQUFBcUFBQUFDV0NBWUFBQUFCZ0RwY0FBQUFDWEJJV1hNQUFBc1RBQUFMRXdFQW1wd1lBQUFXdkVsRVFWUjRuTzNkZVhTVjlaM0g4Yy92M3F3RVhBaExrRlVLRmcwSlNVQ1c0cmlDSXJqVml1MlVIcXhWcCtxMEJ6d282RGt6WlNvOUlqM1dZOTBJdUF5alZSUzE0bEZ4R1VVWW9ZQXM0UWJqZ0FSRFRJcFptRFRJRWtKeTcyLytpR0ZSUVpEay9wNWY4bjc5ZGIxSmVMNEpiK0NiNjVQbmt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NHR2RjRCtLSlhyMTZwNmVucFdhRlFhTEF4NWdlU0JscHJCeHBqT2x0ck8wcnFxS2F2NXg1anpCNXI3VDhrRlV2YWFxM2Rab3o1T0JxTkZoWVdGdTUxK1htZ2ZhRmIrSWh1NFNPNlBURXNvRWNYeXMzTnpaTjB1YVFyakRGNWtoSk84dGVNU29wWWE5K01ScU5MQ2dzTDEzNzFITkJTNkJZK29sdjRpRzVQQWd2bzErVGw1UTJ3MXY3S0dQTkxTVDJhbjA5S1N0S0FBUU0wY09CQTllN2RXNzE2OVZMdjNyMTE2cW1ucWtPSERrcE5UWlV4UnZ2MjdWTmRYWjEyN2RxbDh2SnlsWmVYcTZ5c1RGdTNibFZ4Y2JIMjc5OS8rT0YyV211ZmtmUlVRVUhCSjNIK1ZOR0cwQzE4Ukxmd0VkMjJEQmJRcitUazVJd05oVUxUSkYzVy9OeUFBUU0wY3VSSVhYenh4Y3JNekZSQ3dzbDlZeE9OUnJWNTgyWXRYYnBVcTFldjF1Yk5tdysrelZxN1BCYUxQUkNKUk40NHFZT2dYYUZiK0lodTRTTzZiVm50ZmdITnlja1piWXk1enhoenZpU2xwNmZyOHNzdjEvWFhYNitlUFh1MjZyRXJLeXYxMGtzdmFjbVNKYXFzckpRa1dXdlhScVBSdXdzTEM1ZTI2c0hoTmJxRmorZ1dQcUxiMXRGdUY5REJnd2QzVDBwS2VsalM5WkxVdDI5ZjNYVFRUUm8zYnB6QzRYQmNaNGxHby9yZ2d3LzA1Sk5QYXV2V3JjMVB2MWxmWDM5N1VWSFI1M0VkQm9GR3QvQVIzY0pIZE51NjJ1TUNhb1lNR1RJcEZBbzlZb3c1TFNNalE3ZmNjb3V1dXVvcWhVSWhwNE5aYS9YMjIyOXIzcng1S2lzcms2VGRzVmpzem8wYk56NGh5VG9kRHE3UkxYeEV0L0FSM2NaQnUxcEFzN096MDBLaFVING9GUHBGS0JUU1QzN3lFMDJkT2xVcEtTbXVSenRDZlgyOTVzNmRxK2VmZjE3UmFGVFcydGQyNzk0OXViaTQrRXZYc3lIKzZCWStvbHY0aUc3anA5MHNvR2VmZlhiZjFOVFV2MHJLNjlHamgvN3doejhvSnlmSDlWakh0R1hMRnQxenp6MHFMUzJWcE0zUmFQVHFTQ1R5cWV1NUVEOTBDeC9STFh4RXQvRVYzNU1ZSE1uTHl6czdJU0ZocFRGbXdMQmh3NVNmbjY5Ky9mcTVIdXM3ZGVuU1JSTW1URkJ4Y2JFKy8venpMc2FZWC9UbzBlUDlpb3FLSGE1blErdWpXL2lJYnVFanVvMi9OcitBRGhreUpETVVDaTAzeG5TOTdycnJOSHYyYktXbXByb2U2N2dsSlNYcHNzc3UwNEVEQnhTSlJGS05NZGQzNjlidGc4ckt5cis3bmcydGgyN2hJN3FGaitqV2pUYTlnR1puWi84d0lTSGhRMGxkZnY3em4ydjY5T2t5eHIrekRvd3hHakZpaEl3eFdyOStmVW9vRkxxK1o4K2U3K3pZc2FQQzlXeG9lWFFMSDlFdGZFUzM3clRaQlRRek03TnpZbUxpVW1OTXIwbVRKbW5hdEdtdVJ6cHBRNGNPVlNnVTBycDE2MUtzdGVQVDA5T2ZyNnFxYWhmM2pHMHY2Qlkrb2x2NGlHN2RhcXNMYUdMdjNyMWZNY1lNdi9EQ0N6Vno1a3d2djZQNU5ubDVlZnJpaXkvMDZhZWZuaG9PaDgvcjNMbnpzOVhWMVczeVBySHRFTjNDUjNRTEg5R3RZMjF5QWMzTnpmMDNZOHpOL2Z2MzE2T1BQcXJFeEVUWEk3VVlZNHhHalJxbDFhdFhxN3E2dWxkQ1FzTHBYM3p4eFZ1dTU4TEpvMXY0aUc3aEk3cDFyMjJzKzRmSnlzcktTa3hNTEVoSlNRa3ZYTGhRZmZyMGNUMVNxNmlzck5URWlSTzFkKy9lcUxYMm53b0tDbGE1bmduZkg5M0NSM1FMSDlGdE1MaTlwSDhMR3pwMGFHSkNRc0xUa3NLMzNISkxtNDFLa3JwMzc5NTh2a3JZR1BOVVptWm1rdXVaOFAzUUxYeEV0L0FSM1FaSG0xcEFvOUhvRGNhWVlZTUdEZExreVpOZGo5UHFycnp5U2cwYk5reVN6azVPVHI3TDlUejRmdWdXUHFKYitJaHVnNlBOTEtEOSt2VkxNY2I4aHlSTm56N2QrZjFhNHlFVUN1bk9PKytVSkZscnAyUm5aNmM1SGdrbmlHN3Axa2QwUzdjK290dGdkZHRtdnZxbm4zNzZMNDB4UFljUEg2NGhRNGE0SGlkdUJnNGNxTEZqeDhvWTB6VVVDdDNwZWg2Y0dMcWxXeC9STGQzNmlHNkQxVzFiV1VBVGpUSC9Ma20zM1hhYjYxbmk3dWFiYjVZa2hVS2hmdzNhT1I0NEpyb1YzWHFJYmtXM0hxSmJCYXZiTnJHQTV1WGxYU3pwakt5c0xHVm5aN3NlSis0R0RCaWdILzNvUjVMVU5URXhjYUxyZVhCODZKWnVmVVMzZE9zanVnMWV0MjFpQWJYVzNpaEpsMTkrdWV0Um5MbnFxcXNrU2NhWUd4eVBndU5FdDNUckk3cWxXeC9SYmZDNjlYNEJIVFJvVUxveDV0cms1R1JObUREQjlUak9uSGZlZVVwTlRaVXg1cUtoUTRmMmNEMFBqbzF1bTlDdFgraTJDZDM2aFc2YkJLMWI3eGZRMU5UVUN5VWxEaDgrWEIwN2RuUTlqak9wcWFrYU8zYXNKQ1ZJK3JIamNmQWQ2TFlKM2ZxRmJwdlFyVi9vdGtuUXV2VitBVFhHWEN5cCtUcFg3ZHFJRVNNa1NiRlk3R0xIbytBNzBPMGhkT3NQdWoyRWJ2MUJ0NGNFcVZ2dkYxQnI3WGhKR2oxNnRPdFJuR3Mrc2RvWU04cnhLUGdPZEhzSTNmcURiZytoVzMvUTdTRkI2dGJyQlRRM043ZXZNYVpmZW5xNit2WHI1M29jNTNyMDZLR01qQXhKT2lNN08vdUhydWZCdDZQYkk5R3RIK2oyU0hUckI3bzlVcEM2OVhvQnRkYWVKVFZkWHNBWTQzb2NsWldWT1QyK01lYmd4WFhENFhDZTAyRndWRUhyMWpXNjlRUGRIb2x1L1VDM1J3cFN0d2t1RDM2eVFxRlFmMGs2NDR3em5CemZXcXRQUHZsRXk1WXQwL0xseTdWdDJ6YXRYNy9leVN6Tnpqenp6T2JaTXAwT2dxTnkzZTMyN2R2MTNIUFBhYzJhTmFxcXFsSktTb3B5Y25KMDY2MjNhdENnUVU1bW90dmdjOTN0c21YTHRIanhZaFVWRlduWHJsMUtTMHRUVmxhV0prK2U3T3pjUHJvTlB0ZmRmdDNVcVZQMTRZY2ZLalUxVlN0V3JIQXlRMUM2OVhvQmxUUklrdnIyN2V2azRPUEdqZFBPblR1ZEhQdG9ldmZ1TFVreXh2ekE4U2c0T21mZGJ0bXlSVGZjY0lQQzRiRE9QZmRjalJneFF0dTJiZE9ISDM2b05Xdlc2SWtubnREZ3dZUGpQaGZkZXNIcDM3ZHo1c3hSY25LeVJvNGNxWlNVRkpXVWxHamx5cFZhdFdxVlpzK2VyVEZqeHNSOUpycjFndE51RC9mYWE2OXA1Y3FWcnNjSVRMZStMNkRuU0ZMLy92MmRITHhUcDA2NjVwcHJOR2JNR04xNDQ0MnFxNnR6TXNmaG1yL0xNOGFjNlhpVU5pODNOL2NTU1kwRkJRVXJKVFdld0ljNjY3YTJ0bFpqeDQ3VnRHblRkTnBwcHgxOC9za25uOVRjdVhQMTJHT1BhZTdjdVhHZmkyN2p4OGR1SmVuKysrLy94djI3Rnk5ZXJGbXpabW4rL1BsT0ZsQzZqUjlmdTIxV1VWR2hQLzNwVHhvM2JweVdMRm5pZEphZ2RPdjFBbXF0N1dtTWFUNmhOdTVlZnZsbEo4YzlsczZkT3pjLzdPcHlqbmJpY21QTXROemMzQnBKTDByNjYrN2R1ejhzTGk2dVA5WUh1ZXgyeUpBaEJ5L0RjYmhKa3lZcFB6OWZtelp0aXZ0TUV0M0dtWGZkU3ZyRzhpbEo0OGVQMTZ4WnMxUmRYZTFnSXJxTk15KzcvV29HL2Y3M3YxZENRb0x1dU9NTzV3dG9VTHIxK29lUUpIV1JkTVFyT2UxZHAwNmRKRW5XV3I0b2NXS002V3lNdWMwWTg5K25uSEpLVlc1dTdsTTVPVG5qenpqampBNUgrUkJuM2Fha3BCejErWEE0TEd0dG5DZHFRcmZ4NTFPM1IvUDU1NTlMa2pJejNaektScmZ4NTJPM2l4WXQwa2NmZmFTNzc3Nzc4T1hQbWFCMDYvVXJvSkk2U2xKYVdwcnJPUUtqZWNFd3hxUTZIcVc5T3NVWTh5dGp6Szh5TWpMMlptUmtMSTdGWWkvWDFkVzl2MlhMbHQxZnZVL2d1aTB1TGxaalk2T1Q4ejhsdWcwQWI3cU54V0xhdFd1WE5tellvRWNlZVVTbm4zNjY3cmpqRGllejBLMXpnZSsyckt4TUR6LzhzTWFPSGF0TEw3M1V5UXhmRjVSdXZWNUFqVEhKa3BTWW1PaDZsTUJJU0RqNFc1cVVsNWZuNXVVc05FdVROQ2tVQ2sxS1MwdmJuNXViKzRhMWRsRVF1MTJ3WUlFazZkcHJyM1Z5ZkxvTmxNQjJlOEVGRjJqUG5qMlNtaTRuYzhrbGwyakdqQm5PWGxXaTIwQUpYTGV4V0V3elo4NVVodzRkZE04OTk4VDkrRWR6ZUxkTzUzQjU4QmJBUmIyK2h1dWNCWk8xTm1TTTZTd3BRd0hyOXEyMzN0TGJiNyt0Yzg4OVYrUEhqM2N5QTkwR1U5QzZ2ZmJhYTFWWFY2ZTllL2VxcEtSRVM1Y3UxY2FORy9YYjMvNVdWMXh4UmR6bm9kdGdDa3Ezeno3N3JDS1JpQjU4OEVHZGV1cXByc2I0aHFCMDYvc0NXaStwUTBORGc4TGhzT3RaQXFHaG9lSGd3dzBiTnZqKyt4dG91Ym01RHhoanBoM2pYZW9rTFplMHVMR3hjZEdtVFp2K0lVbDVlWG4zS3lEZHJsKy9YdmZlZTY5Njl1eXArKzY3ejlsZlRIUWJQejUzTzJYS2xDUCt1N1MwVkhmZGRaZG16cHlwaElRRWpSczNMcTd6MEczOCtOYnR0bTNibEorZnJ5dXV1RUlYWEhCQjNJNTdQQTd2MXVVY1h2K0JzZGJ1TmNaMDJMZHYzMUYvdUtLOXFhOXYrb0ZBYTYzN2EwSzFRMTgxdVRRV2k3M1MwTkR3U2xGUjBaNmp2SS96YmovKytHTk5uVHBWblRwMTBxT1BQdXIwNUhpNmRjdW5iZy9YdDI5ZnpadzVVNU1uVDlhQ0JRdml2b0RTclZ0Qjd2WjN2L3VkRGh3NG9FNmRPbW5ldkhuZmVIdERROFBCNTMvOTYxL0hiUzRwT04xNnZZQktxcGJVdGJhMk5oQS9XUllFdTNjM24zZXRXcGR6dEROZlNuclBXdnRTZFhYMWErWGw1ZC8xaDlwNXQ1czNiOVp2ZnZNYnBhYW1LajgvWDMzNjlIRXlSek82ZGNLN2JyL05XV2VkSlVtcXFxcUsrN0hwMWdrdnV0MjhlYk1rYWVIQ2hkLzY5c2JHUnMyZlAxOVMvQmZRb0hUcjlRSnFqUGxDMGptVmxaWE9MekliRkRVMU5jMFBnM1dMcHJacFZTd1crM0ZEUThPU29xS2lBOGY3UWE2N0xTNHUxdTIzMzY3azVHVE5temRQL2ZyMWkvc01YMGUzY2VWbHQwZnoyV2VmU1pKNjllb1Y5MlBUYlZ4NTFlMnhic3M5ZE9oUXA3ZmlERXEzWGkrZzF0cFBqREdYZlBiWlp4bzFhcFRyY1FKaHg0NGRraVJqekhhM2s3UjlCUVVGcjN5ZmozUFpiVWxKaVc2NzdUWWxKeWNyUHo4L0VMZW5rK2cybm56czlyMzMzbFBYcmwyL2NUSDZuVHQzYXRhc1daTGNYTUdCYnVQSHgyNkRLaWpkZXIyQVN2cGZxZWxFZEJmbXpKbHo4SEh6U2IySFB5ZEpNMmJNaU90TTVlWGxraVJyYlhGY0Q0d1Q0YXpiVzIrOVZUVTFOUm85ZXJSZWVPR0ZiMzJmZURjcjBhMG5uSFc3YmRzMnpaZ3hRMzM3OXRVNTU1eWpEaDA2cUtLaVFtdlhydFdCQXdjMGNlSkVYWDMxMVhHZmkyNjk0SFJQQ0tLZ2RPdjFBaHFMeFQ0TGg4TUh0L2w0VzdSbzBYYytGKzkvekV0S1NpUkoxdHFpdUI0WXg4MWx0enQzTnYwZmw1VXJWeDcxZlZ3c29IUWJmQzY3dmZUU1MxVlJVYUdDZ2dLOS8vNzdpa2FqNnR5NXM4NDc3enhkZDkxMTMzcDcyWGlnMitCenZTY0VVVkM2OVgwQjNSb09oN1Z0MnpaWmErTitDWmxqbmVQaGdyWDI0TDI4cmJVYkhZK0RvM0RaYmRDYWxlaldGeTY3UGZQTU16Vno1c3k0SGU5NDBLMGZYTzhKMzhibDM4TkI2dGJyZThGdjJyVHBNMnR0ZVZWVmxjckt5bHlQNDF4bFphWEt5OHRscmEyS1JDSjhSeDVRZEhza3V2VUQzUjZKYnYxQXQwY0tVcmRlTDZDU1pLMWRJa2wvKzl2ZlhJL2lYUE4zTmNZWXZoZ0JSN2VIMEswLzZQWVF1dlVIM1I0U3BHNjlYMEJEb2RCU1NWcTdkcTNyVVp4ci9ob1lZNWE1blFUZmhXNFBvVnQvME8waGRPc1B1ajBrU04xNnY0RFcxOWN2bDlTNFpzMGExZFcxMzV0UjdOKy9YKys4ODQ0a1JTVzk2bmdjZkFlNmJVSzNmcUhiSm5UckY3cHRFclJ1dlY5QWk0cUtLaVM5WGxkWHA3ZmVlc3YxT002c1dyVktlL2Jza2JWMnhmcjE2ejkzUFErT2pXNmIwSzFmNkxZSjNmcUZicHNFclZ2dkYxQkppa2FqVDB0cTEyRzkvdnJya3FSWUxQWmZqa2ZCY2FKYnV2VVIzZEt0aitnMmVOMjJpUVcwc2JIeFhVblZHelpzMEpZdFcxeVBFM2VscGFWYXZueTVyTFcxdTNidCt2WWJ6eUp3NkpadWZVUzNkT3NqdWcxZXQyMWlBUzBxS2pvUWk4WHVrNlRISDMvYzlUaHg5L1RUVHpjL3pOKytmZnQrbDdQZytORXQzZnFJYnVuV1IzUWJ2RzdieEFJcVNiRlk3QWxKMVN0V3JORG16WnRkanhNM3BhV2xldU9OTjJTdC9jZnUzYnRudTU0SEo0WnU2ZFpIZEV1M1BxTGJZSFhiWmhiUXdzTEN2Wkx1bGFRLy92R1BzdFk2bnFqMVdXdjE0SU1QTmo5K3ZMaTQrRXZISStFRTBTM2Qrb2h1NmRaSGRCdXNic091QjJoSmFXbHBrYVNrcEdzckt5dTdubmJhYVJvOGVMRHJrVnJWTysrOG93VUxGc2hhVzFKYlcvdlQydHJhUnRjejRjVFJMZDM2aUc3cDFrZDBHNXh1Mjh3cm9KSlVYRnhjYjYzOXBhVG9ZNDg5cG9xS0N0Y2p0WnFhbWhyTm1UTkgxdHFZcEg4Snlqa2RPSEYwQ3gvUkxYeEV0OEhScGw0QmxhU0tpb29kM2J0M1QydHNiQnhkVUZDZ0NSTW1LQ0Vod2ZWWUxhcWhvVUYzM25tblNrcEtaSXo1ejRLQ2dvZGN6NFNUUTdmd0VkM0NSM1FiREcxdUFaV2s5UFQwL3dtSHc1ZnMzTG16OTQ0ZE8zVFJSUmZKR09ONnJCYlJmRDdIdSsrK0swbUZOVFUxUHc3U1MrcjQvdWdXUHFKYitJaHUzV3VUQzJoMWRYVzBTNWN1YjRiRDRaOFdGeGVmR2dxRk5IVG9VTmRqdFlnWFgzeFI4K2ZQbDdXMnNxR2g0YUpQUC8yMHh2Vk1hQmwwQ3gvUkxYeEV0KzYxeVFWVWtxcXFxdloyNzk3OUEyUE1QNjlidHk3RkdPTjFYTlphTFZ5NFVBODg4SUNzdFh1TU1kZEVJcEZOcnVkQ3k2SmIrSWh1NFNPNmRhdk5McUNTVkZGUlVkR3RXN2Vsb1ZCbzR2cjE2MU1hR2hvMGJOZ3c3MTVtajhWaWV1YVpaL1RRUXcvSldydEgwalVGQlFYTFhNK0Yxa0czOEJIZHdrZDA2MDZiWGtBbHFiS3k4dThaR1JudlM1cTRjZVBHMUsxYnQycjA2TkZLU2tweVBkcHhxYXVyMDZ4WnMvVGNjODlKMHU1WUxIYjF4bzBibDdxZUM2MkxidUVqdW9XUDZOYU5OcitBU2swLzhkYXRXN2ZGb1ZCbzdQYnQyN3NzVzdaTWVYbDVTazlQZHozYU1aV1dsbXJLbENsYXRXcVZKSlZHbzlGeGtVaGtsZXU1RUI5MEN4L1JMWHhFdC9IWExoWlFTYXFzclB5L3RMUzBaNUtUazdOcmEydlBldlhWVnhXTHhaU1ZsUlc0eXk4ME5EVG9MMy81aTZaUG42NnFxaXBaYTVjZE9IRGdrazJiTnBXNG5nM3hSYmZ3RWQzQ1IzUWJYMzZkNU5BeVRGNWUzaFExM1k2clU1OCtmVFIxNmxTZGYvNzV6cy81c05acTllclYrdk9mLzZ5dFc3ZEswajVKOTIzWXNHRzJwSmpUNGVBYTNjSkhkQXNmMFcwY3RNY0ZWSktVbVpuWkp5a3A2U2xqekJoSkdqUm9rRzYvL1hhTkhEbFM0WEI4WHhpT3hXSmF0MjZkOHZQekZZbEVtcDllRVkxR2I0cEVJcC9HZFJnRUd0M0NSM1FMSDlGdDYycTNDMml6bkp5Y0NhRlFhSmFrWEVuS3lNalF6MzcyTTQwYk4wNWR1M1p0MVdQWDFOVG8zWGZmMVFzdnZLQ3lzakpKa3JYMkUwa3pDd29LWG03Vmc4TnJkQXNmMFMxOFJMZXRvOTB2b00zeTh2SitLbW1xcEpITnoyVm5aMnZNbURFYVBueTQrdmZ2ZjlMZjhVU2pVWldXbG1ydDJyVjY3NzMzVkZCUUlHdHQ4NXMzUktQUlJ5T1J5QUpKOXVpL0NuQUkzY0pIZEFzZjBXM0xZZ0g5bXR6YzNDSEdtQ21TcnBUVXBmbjVsSlFVWldWbEtTY25SNzE2OVZLM2J0M1VyVnMzZGV6WVVTa3BLVXBPVHBZeFJ2djM3MWQ5ZmIzMjdObWpxcW9xVlZkWHE3eThYSkZJUklXRmhkcTNiOS9CWTFscmE0MHhiMGFqMFljamtjaEhEajVkdEJGMEN4L1JMWHhFdHkyREJmVG9RdG5aMlJlR3crR0prczQzeHZ4UUozL1ZnS2lrWW12dENtUE1TeHMyYkhqdnErZUFsa0szOEJIZHdrZDBleEpZUUk5VFptWm14OFRFeEZIR21GR1MraHRqZWx0cmV4bGpUcEdVS3FtRG1yNmUrNnkxZFpLK05NYVVXMnZMSlpWSVdwMlVsTFJ5elpvMVg3cjdMTkRlMEMxOFJMZndFZDBDQUFBQUFBQUFBQUFBQUFBQUFBQUFBQUFBQUFBQUFBQUFBQUFBQUFBQUFBQUFBQUFBQUFBQUFBQUFBQUFBQUFBQUFBQUFBQUFBQUFBQUFBQUFBQUFBQUFBQUFBQUFBQUFBQUFBQUFBQUFBQUFBQUFBQUFBQUFBQUFBQUFBQUFBQUFBQUFBQUFBQUFBQUFBQUFBQUFBQUFBQUFBQUFBQUFBQWFDSC9EekY0SndabzFCcUJBQUFBQUVsRlRrU3VRbUNDIiwKCSJUaGVtZSIgOiAiIiwKCSJUeXBlIiA6ICJmbG93IiwKCSJWZXJzaW9uIiA6ICIiCn0K"/>
    </extobj>
  </extobjs>
</s:customData>
</file>

<file path=customXml/itemProps8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1678</Words>
  <Application>WPS 演示</Application>
  <PresentationFormat>宽屏</PresentationFormat>
  <Paragraphs>240</Paragraphs>
  <Slides>23</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微软雅黑</vt:lpstr>
      <vt:lpstr>Wingdings</vt:lpstr>
      <vt:lpstr>华光行楷_CNKI</vt:lpstr>
      <vt:lpstr>Times New Roman</vt:lpstr>
      <vt:lpstr>华文行楷</vt:lpstr>
      <vt:lpstr>Calibri</vt:lpstr>
      <vt:lpstr>Arial Unicode MS</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比尔</cp:lastModifiedBy>
  <cp:revision>264</cp:revision>
  <dcterms:created xsi:type="dcterms:W3CDTF">2019-06-19T02:08:00Z</dcterms:created>
  <dcterms:modified xsi:type="dcterms:W3CDTF">2021-12-22T13:58:44Z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54C10976A67542CD98318051D62C2042</vt:lpwstr>
  </property>
</Properties>
</file>